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2" r:id="rId2"/>
    <p:sldId id="264" r:id="rId3"/>
    <p:sldId id="265" r:id="rId4"/>
    <p:sldId id="256" r:id="rId5"/>
    <p:sldId id="257" r:id="rId6"/>
    <p:sldId id="266" r:id="rId7"/>
    <p:sldId id="260" r:id="rId8"/>
    <p:sldId id="269" r:id="rId9"/>
    <p:sldId id="270" r:id="rId10"/>
    <p:sldId id="268" r:id="rId11"/>
    <p:sldId id="261" r:id="rId12"/>
    <p:sldId id="267" r:id="rId13"/>
    <p:sldId id="273" r:id="rId14"/>
    <p:sldId id="274" r:id="rId15"/>
    <p:sldId id="275" r:id="rId16"/>
    <p:sldId id="271"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CE5F0"/>
    <a:srgbClr val="9B66EB"/>
    <a:srgbClr val="8332AC"/>
    <a:srgbClr val="83362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111" d="100"/>
          <a:sy n="111" d="100"/>
        </p:scale>
        <p:origin x="594"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4C7CE5-AC50-9D13-F10B-A53E54074DD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C6B1C11A-EEB2-33C9-4D02-E4D1D7B63E3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6194BABB-9C48-3F96-96F0-9544BAE1E6AF}"/>
              </a:ext>
            </a:extLst>
          </p:cNvPr>
          <p:cNvSpPr>
            <a:spLocks noGrp="1"/>
          </p:cNvSpPr>
          <p:nvPr>
            <p:ph type="dt" sz="half" idx="10"/>
          </p:nvPr>
        </p:nvSpPr>
        <p:spPr/>
        <p:txBody>
          <a:bodyPr/>
          <a:lstStyle/>
          <a:p>
            <a:fld id="{81C8DD63-15A3-4728-A17A-86ED4DB61A0F}" type="datetimeFigureOut">
              <a:rPr lang="en-GB" smtClean="0"/>
              <a:t>14/03/2023</a:t>
            </a:fld>
            <a:endParaRPr lang="en-GB"/>
          </a:p>
        </p:txBody>
      </p:sp>
      <p:sp>
        <p:nvSpPr>
          <p:cNvPr id="5" name="Footer Placeholder 4">
            <a:extLst>
              <a:ext uri="{FF2B5EF4-FFF2-40B4-BE49-F238E27FC236}">
                <a16:creationId xmlns:a16="http://schemas.microsoft.com/office/drawing/2014/main" id="{AB61AA9C-1E9E-1A9F-18A4-B03A1815918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2D5649F-4A47-4ADE-2A47-CEE5EE85F066}"/>
              </a:ext>
            </a:extLst>
          </p:cNvPr>
          <p:cNvSpPr>
            <a:spLocks noGrp="1"/>
          </p:cNvSpPr>
          <p:nvPr>
            <p:ph type="sldNum" sz="quarter" idx="12"/>
          </p:nvPr>
        </p:nvSpPr>
        <p:spPr/>
        <p:txBody>
          <a:bodyPr/>
          <a:lstStyle/>
          <a:p>
            <a:fld id="{FD33EFEB-BDC9-4A40-8964-4FB144836B09}" type="slidenum">
              <a:rPr lang="en-GB" smtClean="0"/>
              <a:t>‹#›</a:t>
            </a:fld>
            <a:endParaRPr lang="en-GB"/>
          </a:p>
        </p:txBody>
      </p:sp>
    </p:spTree>
    <p:extLst>
      <p:ext uri="{BB962C8B-B14F-4D97-AF65-F5344CB8AC3E}">
        <p14:creationId xmlns:p14="http://schemas.microsoft.com/office/powerpoint/2010/main" val="10462983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E11302-D5CF-2CB6-668D-AA75D7FFF204}"/>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34A5BEBC-FDC6-1541-4873-879563875CC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159E0E82-1C37-8557-CBAC-78C7E0123A65}"/>
              </a:ext>
            </a:extLst>
          </p:cNvPr>
          <p:cNvSpPr>
            <a:spLocks noGrp="1"/>
          </p:cNvSpPr>
          <p:nvPr>
            <p:ph type="dt" sz="half" idx="10"/>
          </p:nvPr>
        </p:nvSpPr>
        <p:spPr/>
        <p:txBody>
          <a:bodyPr/>
          <a:lstStyle/>
          <a:p>
            <a:fld id="{81C8DD63-15A3-4728-A17A-86ED4DB61A0F}" type="datetimeFigureOut">
              <a:rPr lang="en-GB" smtClean="0"/>
              <a:t>14/03/2023</a:t>
            </a:fld>
            <a:endParaRPr lang="en-GB"/>
          </a:p>
        </p:txBody>
      </p:sp>
      <p:sp>
        <p:nvSpPr>
          <p:cNvPr id="5" name="Footer Placeholder 4">
            <a:extLst>
              <a:ext uri="{FF2B5EF4-FFF2-40B4-BE49-F238E27FC236}">
                <a16:creationId xmlns:a16="http://schemas.microsoft.com/office/drawing/2014/main" id="{D53D7753-1358-F52F-055C-4887B880D85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1019751-AA31-A934-24F4-E21E6B2E38AB}"/>
              </a:ext>
            </a:extLst>
          </p:cNvPr>
          <p:cNvSpPr>
            <a:spLocks noGrp="1"/>
          </p:cNvSpPr>
          <p:nvPr>
            <p:ph type="sldNum" sz="quarter" idx="12"/>
          </p:nvPr>
        </p:nvSpPr>
        <p:spPr/>
        <p:txBody>
          <a:bodyPr/>
          <a:lstStyle/>
          <a:p>
            <a:fld id="{FD33EFEB-BDC9-4A40-8964-4FB144836B09}" type="slidenum">
              <a:rPr lang="en-GB" smtClean="0"/>
              <a:t>‹#›</a:t>
            </a:fld>
            <a:endParaRPr lang="en-GB"/>
          </a:p>
        </p:txBody>
      </p:sp>
    </p:spTree>
    <p:extLst>
      <p:ext uri="{BB962C8B-B14F-4D97-AF65-F5344CB8AC3E}">
        <p14:creationId xmlns:p14="http://schemas.microsoft.com/office/powerpoint/2010/main" val="38988115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245548E-A4A3-020A-4C4D-E1D56226C1D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56AD6A3E-4E3B-461D-3295-4DB6DEC3204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9E0A308-C967-7FD9-DCFE-4C97CDBF4A01}"/>
              </a:ext>
            </a:extLst>
          </p:cNvPr>
          <p:cNvSpPr>
            <a:spLocks noGrp="1"/>
          </p:cNvSpPr>
          <p:nvPr>
            <p:ph type="dt" sz="half" idx="10"/>
          </p:nvPr>
        </p:nvSpPr>
        <p:spPr/>
        <p:txBody>
          <a:bodyPr/>
          <a:lstStyle/>
          <a:p>
            <a:fld id="{81C8DD63-15A3-4728-A17A-86ED4DB61A0F}" type="datetimeFigureOut">
              <a:rPr lang="en-GB" smtClean="0"/>
              <a:t>14/03/2023</a:t>
            </a:fld>
            <a:endParaRPr lang="en-GB"/>
          </a:p>
        </p:txBody>
      </p:sp>
      <p:sp>
        <p:nvSpPr>
          <p:cNvPr id="5" name="Footer Placeholder 4">
            <a:extLst>
              <a:ext uri="{FF2B5EF4-FFF2-40B4-BE49-F238E27FC236}">
                <a16:creationId xmlns:a16="http://schemas.microsoft.com/office/drawing/2014/main" id="{D15E1F90-0759-E532-EE27-0472519E8F2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3B55AAF-ADBC-6EE7-78CB-675977DB8B6C}"/>
              </a:ext>
            </a:extLst>
          </p:cNvPr>
          <p:cNvSpPr>
            <a:spLocks noGrp="1"/>
          </p:cNvSpPr>
          <p:nvPr>
            <p:ph type="sldNum" sz="quarter" idx="12"/>
          </p:nvPr>
        </p:nvSpPr>
        <p:spPr/>
        <p:txBody>
          <a:bodyPr/>
          <a:lstStyle/>
          <a:p>
            <a:fld id="{FD33EFEB-BDC9-4A40-8964-4FB144836B09}" type="slidenum">
              <a:rPr lang="en-GB" smtClean="0"/>
              <a:t>‹#›</a:t>
            </a:fld>
            <a:endParaRPr lang="en-GB"/>
          </a:p>
        </p:txBody>
      </p:sp>
    </p:spTree>
    <p:extLst>
      <p:ext uri="{BB962C8B-B14F-4D97-AF65-F5344CB8AC3E}">
        <p14:creationId xmlns:p14="http://schemas.microsoft.com/office/powerpoint/2010/main" val="9437824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2851C9-521E-766D-EB81-4833D471B1EA}"/>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A37DBACC-9AB7-FEBE-EE2B-749AEB5807A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645183E9-5471-318C-5D63-D1281DFC82E1}"/>
              </a:ext>
            </a:extLst>
          </p:cNvPr>
          <p:cNvSpPr>
            <a:spLocks noGrp="1"/>
          </p:cNvSpPr>
          <p:nvPr>
            <p:ph type="dt" sz="half" idx="10"/>
          </p:nvPr>
        </p:nvSpPr>
        <p:spPr/>
        <p:txBody>
          <a:bodyPr/>
          <a:lstStyle/>
          <a:p>
            <a:fld id="{81C8DD63-15A3-4728-A17A-86ED4DB61A0F}" type="datetimeFigureOut">
              <a:rPr lang="en-GB" smtClean="0"/>
              <a:t>14/03/2023</a:t>
            </a:fld>
            <a:endParaRPr lang="en-GB"/>
          </a:p>
        </p:txBody>
      </p:sp>
      <p:sp>
        <p:nvSpPr>
          <p:cNvPr id="5" name="Footer Placeholder 4">
            <a:extLst>
              <a:ext uri="{FF2B5EF4-FFF2-40B4-BE49-F238E27FC236}">
                <a16:creationId xmlns:a16="http://schemas.microsoft.com/office/drawing/2014/main" id="{37036F5E-91A0-84AB-D041-658A1FACC06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446198D-F9B4-F541-0482-A51F7DCE4886}"/>
              </a:ext>
            </a:extLst>
          </p:cNvPr>
          <p:cNvSpPr>
            <a:spLocks noGrp="1"/>
          </p:cNvSpPr>
          <p:nvPr>
            <p:ph type="sldNum" sz="quarter" idx="12"/>
          </p:nvPr>
        </p:nvSpPr>
        <p:spPr/>
        <p:txBody>
          <a:bodyPr/>
          <a:lstStyle/>
          <a:p>
            <a:fld id="{FD33EFEB-BDC9-4A40-8964-4FB144836B09}" type="slidenum">
              <a:rPr lang="en-GB" smtClean="0"/>
              <a:t>‹#›</a:t>
            </a:fld>
            <a:endParaRPr lang="en-GB"/>
          </a:p>
        </p:txBody>
      </p:sp>
    </p:spTree>
    <p:extLst>
      <p:ext uri="{BB962C8B-B14F-4D97-AF65-F5344CB8AC3E}">
        <p14:creationId xmlns:p14="http://schemas.microsoft.com/office/powerpoint/2010/main" val="27384324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3F3B95-F150-D801-EE59-7957043D6EA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B4885136-4D70-CDDC-CE73-C0D0E6894E2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3E60B81-B9FF-B858-449B-7D72D0C2DE3C}"/>
              </a:ext>
            </a:extLst>
          </p:cNvPr>
          <p:cNvSpPr>
            <a:spLocks noGrp="1"/>
          </p:cNvSpPr>
          <p:nvPr>
            <p:ph type="dt" sz="half" idx="10"/>
          </p:nvPr>
        </p:nvSpPr>
        <p:spPr/>
        <p:txBody>
          <a:bodyPr/>
          <a:lstStyle/>
          <a:p>
            <a:fld id="{81C8DD63-15A3-4728-A17A-86ED4DB61A0F}" type="datetimeFigureOut">
              <a:rPr lang="en-GB" smtClean="0"/>
              <a:t>14/03/2023</a:t>
            </a:fld>
            <a:endParaRPr lang="en-GB"/>
          </a:p>
        </p:txBody>
      </p:sp>
      <p:sp>
        <p:nvSpPr>
          <p:cNvPr id="5" name="Footer Placeholder 4">
            <a:extLst>
              <a:ext uri="{FF2B5EF4-FFF2-40B4-BE49-F238E27FC236}">
                <a16:creationId xmlns:a16="http://schemas.microsoft.com/office/drawing/2014/main" id="{CF359E16-693D-FB12-415E-043D5CA92C1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4243758-2CF0-C3CC-6B6D-E39FE164EE21}"/>
              </a:ext>
            </a:extLst>
          </p:cNvPr>
          <p:cNvSpPr>
            <a:spLocks noGrp="1"/>
          </p:cNvSpPr>
          <p:nvPr>
            <p:ph type="sldNum" sz="quarter" idx="12"/>
          </p:nvPr>
        </p:nvSpPr>
        <p:spPr/>
        <p:txBody>
          <a:bodyPr/>
          <a:lstStyle/>
          <a:p>
            <a:fld id="{FD33EFEB-BDC9-4A40-8964-4FB144836B09}" type="slidenum">
              <a:rPr lang="en-GB" smtClean="0"/>
              <a:t>‹#›</a:t>
            </a:fld>
            <a:endParaRPr lang="en-GB"/>
          </a:p>
        </p:txBody>
      </p:sp>
    </p:spTree>
    <p:extLst>
      <p:ext uri="{BB962C8B-B14F-4D97-AF65-F5344CB8AC3E}">
        <p14:creationId xmlns:p14="http://schemas.microsoft.com/office/powerpoint/2010/main" val="1470856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EF3113-3448-FEF6-9536-FFDB4954A223}"/>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E56AAA7-2C5E-99AF-05A8-A9025B2184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A48ED1B9-4934-8493-7278-EC0939E3C3C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9530CBA4-BDF5-8A34-E9B9-80AF3ABC7309}"/>
              </a:ext>
            </a:extLst>
          </p:cNvPr>
          <p:cNvSpPr>
            <a:spLocks noGrp="1"/>
          </p:cNvSpPr>
          <p:nvPr>
            <p:ph type="dt" sz="half" idx="10"/>
          </p:nvPr>
        </p:nvSpPr>
        <p:spPr/>
        <p:txBody>
          <a:bodyPr/>
          <a:lstStyle/>
          <a:p>
            <a:fld id="{81C8DD63-15A3-4728-A17A-86ED4DB61A0F}" type="datetimeFigureOut">
              <a:rPr lang="en-GB" smtClean="0"/>
              <a:t>14/03/2023</a:t>
            </a:fld>
            <a:endParaRPr lang="en-GB"/>
          </a:p>
        </p:txBody>
      </p:sp>
      <p:sp>
        <p:nvSpPr>
          <p:cNvPr id="6" name="Footer Placeholder 5">
            <a:extLst>
              <a:ext uri="{FF2B5EF4-FFF2-40B4-BE49-F238E27FC236}">
                <a16:creationId xmlns:a16="http://schemas.microsoft.com/office/drawing/2014/main" id="{ADBC895D-74D8-9A68-DCDC-8071E1152058}"/>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B9A02178-F5EA-5B4D-5E49-2B237594BA98}"/>
              </a:ext>
            </a:extLst>
          </p:cNvPr>
          <p:cNvSpPr>
            <a:spLocks noGrp="1"/>
          </p:cNvSpPr>
          <p:nvPr>
            <p:ph type="sldNum" sz="quarter" idx="12"/>
          </p:nvPr>
        </p:nvSpPr>
        <p:spPr/>
        <p:txBody>
          <a:bodyPr/>
          <a:lstStyle/>
          <a:p>
            <a:fld id="{FD33EFEB-BDC9-4A40-8964-4FB144836B09}" type="slidenum">
              <a:rPr lang="en-GB" smtClean="0"/>
              <a:t>‹#›</a:t>
            </a:fld>
            <a:endParaRPr lang="en-GB"/>
          </a:p>
        </p:txBody>
      </p:sp>
    </p:spTree>
    <p:extLst>
      <p:ext uri="{BB962C8B-B14F-4D97-AF65-F5344CB8AC3E}">
        <p14:creationId xmlns:p14="http://schemas.microsoft.com/office/powerpoint/2010/main" val="31016337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F18F93-FB92-42E2-2FD9-A19520D5C8DA}"/>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848F6026-2844-5E61-FF14-15F9FD3C53D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06CB8EE-DA75-1B6C-1C19-C33AF80008C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9DA77E83-4C74-E81D-6DA4-20D6F8A3ADD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2B78642-CFAE-DCC2-6349-3272F2FC8ED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FF5E6A1D-75E6-541B-B7FA-6DB30D05EBCD}"/>
              </a:ext>
            </a:extLst>
          </p:cNvPr>
          <p:cNvSpPr>
            <a:spLocks noGrp="1"/>
          </p:cNvSpPr>
          <p:nvPr>
            <p:ph type="dt" sz="half" idx="10"/>
          </p:nvPr>
        </p:nvSpPr>
        <p:spPr/>
        <p:txBody>
          <a:bodyPr/>
          <a:lstStyle/>
          <a:p>
            <a:fld id="{81C8DD63-15A3-4728-A17A-86ED4DB61A0F}" type="datetimeFigureOut">
              <a:rPr lang="en-GB" smtClean="0"/>
              <a:t>14/03/2023</a:t>
            </a:fld>
            <a:endParaRPr lang="en-GB"/>
          </a:p>
        </p:txBody>
      </p:sp>
      <p:sp>
        <p:nvSpPr>
          <p:cNvPr id="8" name="Footer Placeholder 7">
            <a:extLst>
              <a:ext uri="{FF2B5EF4-FFF2-40B4-BE49-F238E27FC236}">
                <a16:creationId xmlns:a16="http://schemas.microsoft.com/office/drawing/2014/main" id="{EBA4D733-5346-1F16-3B35-8FE8B2D40AFB}"/>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E4FFCE7A-7242-0A65-4135-46C3239EF835}"/>
              </a:ext>
            </a:extLst>
          </p:cNvPr>
          <p:cNvSpPr>
            <a:spLocks noGrp="1"/>
          </p:cNvSpPr>
          <p:nvPr>
            <p:ph type="sldNum" sz="quarter" idx="12"/>
          </p:nvPr>
        </p:nvSpPr>
        <p:spPr/>
        <p:txBody>
          <a:bodyPr/>
          <a:lstStyle/>
          <a:p>
            <a:fld id="{FD33EFEB-BDC9-4A40-8964-4FB144836B09}" type="slidenum">
              <a:rPr lang="en-GB" smtClean="0"/>
              <a:t>‹#›</a:t>
            </a:fld>
            <a:endParaRPr lang="en-GB"/>
          </a:p>
        </p:txBody>
      </p:sp>
    </p:spTree>
    <p:extLst>
      <p:ext uri="{BB962C8B-B14F-4D97-AF65-F5344CB8AC3E}">
        <p14:creationId xmlns:p14="http://schemas.microsoft.com/office/powerpoint/2010/main" val="28661428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AF7F7D-17D7-E0B0-00E4-C70533041A9F}"/>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C6C848C3-AFBB-BB1A-B59F-217B7F4E329F}"/>
              </a:ext>
            </a:extLst>
          </p:cNvPr>
          <p:cNvSpPr>
            <a:spLocks noGrp="1"/>
          </p:cNvSpPr>
          <p:nvPr>
            <p:ph type="dt" sz="half" idx="10"/>
          </p:nvPr>
        </p:nvSpPr>
        <p:spPr/>
        <p:txBody>
          <a:bodyPr/>
          <a:lstStyle/>
          <a:p>
            <a:fld id="{81C8DD63-15A3-4728-A17A-86ED4DB61A0F}" type="datetimeFigureOut">
              <a:rPr lang="en-GB" smtClean="0"/>
              <a:t>14/03/2023</a:t>
            </a:fld>
            <a:endParaRPr lang="en-GB"/>
          </a:p>
        </p:txBody>
      </p:sp>
      <p:sp>
        <p:nvSpPr>
          <p:cNvPr id="4" name="Footer Placeholder 3">
            <a:extLst>
              <a:ext uri="{FF2B5EF4-FFF2-40B4-BE49-F238E27FC236}">
                <a16:creationId xmlns:a16="http://schemas.microsoft.com/office/drawing/2014/main" id="{BD47C77A-33DE-EC82-A653-C403B2CF9B1E}"/>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BE7850DE-F02B-06A3-A447-645E31948FDA}"/>
              </a:ext>
            </a:extLst>
          </p:cNvPr>
          <p:cNvSpPr>
            <a:spLocks noGrp="1"/>
          </p:cNvSpPr>
          <p:nvPr>
            <p:ph type="sldNum" sz="quarter" idx="12"/>
          </p:nvPr>
        </p:nvSpPr>
        <p:spPr/>
        <p:txBody>
          <a:bodyPr/>
          <a:lstStyle/>
          <a:p>
            <a:fld id="{FD33EFEB-BDC9-4A40-8964-4FB144836B09}" type="slidenum">
              <a:rPr lang="en-GB" smtClean="0"/>
              <a:t>‹#›</a:t>
            </a:fld>
            <a:endParaRPr lang="en-GB"/>
          </a:p>
        </p:txBody>
      </p:sp>
    </p:spTree>
    <p:extLst>
      <p:ext uri="{BB962C8B-B14F-4D97-AF65-F5344CB8AC3E}">
        <p14:creationId xmlns:p14="http://schemas.microsoft.com/office/powerpoint/2010/main" val="16800683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B02E4C7-A3E9-80C8-2EC5-C18F98B9C0C7}"/>
              </a:ext>
            </a:extLst>
          </p:cNvPr>
          <p:cNvSpPr>
            <a:spLocks noGrp="1"/>
          </p:cNvSpPr>
          <p:nvPr>
            <p:ph type="dt" sz="half" idx="10"/>
          </p:nvPr>
        </p:nvSpPr>
        <p:spPr/>
        <p:txBody>
          <a:bodyPr/>
          <a:lstStyle/>
          <a:p>
            <a:fld id="{81C8DD63-15A3-4728-A17A-86ED4DB61A0F}" type="datetimeFigureOut">
              <a:rPr lang="en-GB" smtClean="0"/>
              <a:t>14/03/2023</a:t>
            </a:fld>
            <a:endParaRPr lang="en-GB"/>
          </a:p>
        </p:txBody>
      </p:sp>
      <p:sp>
        <p:nvSpPr>
          <p:cNvPr id="3" name="Footer Placeholder 2">
            <a:extLst>
              <a:ext uri="{FF2B5EF4-FFF2-40B4-BE49-F238E27FC236}">
                <a16:creationId xmlns:a16="http://schemas.microsoft.com/office/drawing/2014/main" id="{9EF72023-ACD1-6DCD-B6F5-FB9E58948070}"/>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BCD2F182-3746-6DA7-7B5E-F518CE5130F4}"/>
              </a:ext>
            </a:extLst>
          </p:cNvPr>
          <p:cNvSpPr>
            <a:spLocks noGrp="1"/>
          </p:cNvSpPr>
          <p:nvPr>
            <p:ph type="sldNum" sz="quarter" idx="12"/>
          </p:nvPr>
        </p:nvSpPr>
        <p:spPr/>
        <p:txBody>
          <a:bodyPr/>
          <a:lstStyle/>
          <a:p>
            <a:fld id="{FD33EFEB-BDC9-4A40-8964-4FB144836B09}" type="slidenum">
              <a:rPr lang="en-GB" smtClean="0"/>
              <a:t>‹#›</a:t>
            </a:fld>
            <a:endParaRPr lang="en-GB"/>
          </a:p>
        </p:txBody>
      </p:sp>
    </p:spTree>
    <p:extLst>
      <p:ext uri="{BB962C8B-B14F-4D97-AF65-F5344CB8AC3E}">
        <p14:creationId xmlns:p14="http://schemas.microsoft.com/office/powerpoint/2010/main" val="25986869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FB785B-FD4D-124C-F434-B50DFC0673E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F420F7BF-5578-2C75-0735-0CFD2903E41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BE087CD2-4F30-1AAF-3887-7307706006A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96248BA-6A09-DDAB-C6F3-F557DEF1FA2F}"/>
              </a:ext>
            </a:extLst>
          </p:cNvPr>
          <p:cNvSpPr>
            <a:spLocks noGrp="1"/>
          </p:cNvSpPr>
          <p:nvPr>
            <p:ph type="dt" sz="half" idx="10"/>
          </p:nvPr>
        </p:nvSpPr>
        <p:spPr/>
        <p:txBody>
          <a:bodyPr/>
          <a:lstStyle/>
          <a:p>
            <a:fld id="{81C8DD63-15A3-4728-A17A-86ED4DB61A0F}" type="datetimeFigureOut">
              <a:rPr lang="en-GB" smtClean="0"/>
              <a:t>14/03/2023</a:t>
            </a:fld>
            <a:endParaRPr lang="en-GB"/>
          </a:p>
        </p:txBody>
      </p:sp>
      <p:sp>
        <p:nvSpPr>
          <p:cNvPr id="6" name="Footer Placeholder 5">
            <a:extLst>
              <a:ext uri="{FF2B5EF4-FFF2-40B4-BE49-F238E27FC236}">
                <a16:creationId xmlns:a16="http://schemas.microsoft.com/office/drawing/2014/main" id="{3188CA6A-47FE-CDC8-15E0-A0F032C35F10}"/>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BAA705F9-BECE-456D-B494-FFE8DB47256A}"/>
              </a:ext>
            </a:extLst>
          </p:cNvPr>
          <p:cNvSpPr>
            <a:spLocks noGrp="1"/>
          </p:cNvSpPr>
          <p:nvPr>
            <p:ph type="sldNum" sz="quarter" idx="12"/>
          </p:nvPr>
        </p:nvSpPr>
        <p:spPr/>
        <p:txBody>
          <a:bodyPr/>
          <a:lstStyle/>
          <a:p>
            <a:fld id="{FD33EFEB-BDC9-4A40-8964-4FB144836B09}" type="slidenum">
              <a:rPr lang="en-GB" smtClean="0"/>
              <a:t>‹#›</a:t>
            </a:fld>
            <a:endParaRPr lang="en-GB"/>
          </a:p>
        </p:txBody>
      </p:sp>
    </p:spTree>
    <p:extLst>
      <p:ext uri="{BB962C8B-B14F-4D97-AF65-F5344CB8AC3E}">
        <p14:creationId xmlns:p14="http://schemas.microsoft.com/office/powerpoint/2010/main" val="18736610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A4499B-9290-CDF6-CE2F-B5CD3EC40D5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AB798703-4223-746C-654E-5295C4578BA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1FD8B1A4-BD11-D8A3-4CCB-04D46D3451A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FAF1E73-7BEC-D031-9A69-82031AFE5D77}"/>
              </a:ext>
            </a:extLst>
          </p:cNvPr>
          <p:cNvSpPr>
            <a:spLocks noGrp="1"/>
          </p:cNvSpPr>
          <p:nvPr>
            <p:ph type="dt" sz="half" idx="10"/>
          </p:nvPr>
        </p:nvSpPr>
        <p:spPr/>
        <p:txBody>
          <a:bodyPr/>
          <a:lstStyle/>
          <a:p>
            <a:fld id="{81C8DD63-15A3-4728-A17A-86ED4DB61A0F}" type="datetimeFigureOut">
              <a:rPr lang="en-GB" smtClean="0"/>
              <a:t>14/03/2023</a:t>
            </a:fld>
            <a:endParaRPr lang="en-GB"/>
          </a:p>
        </p:txBody>
      </p:sp>
      <p:sp>
        <p:nvSpPr>
          <p:cNvPr id="6" name="Footer Placeholder 5">
            <a:extLst>
              <a:ext uri="{FF2B5EF4-FFF2-40B4-BE49-F238E27FC236}">
                <a16:creationId xmlns:a16="http://schemas.microsoft.com/office/drawing/2014/main" id="{59A82C0E-EE34-DB19-D44E-EE071B0F8DB4}"/>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C8148ECB-FAF9-100A-4F52-D5A1B2CB049B}"/>
              </a:ext>
            </a:extLst>
          </p:cNvPr>
          <p:cNvSpPr>
            <a:spLocks noGrp="1"/>
          </p:cNvSpPr>
          <p:nvPr>
            <p:ph type="sldNum" sz="quarter" idx="12"/>
          </p:nvPr>
        </p:nvSpPr>
        <p:spPr/>
        <p:txBody>
          <a:bodyPr/>
          <a:lstStyle/>
          <a:p>
            <a:fld id="{FD33EFEB-BDC9-4A40-8964-4FB144836B09}" type="slidenum">
              <a:rPr lang="en-GB" smtClean="0"/>
              <a:t>‹#›</a:t>
            </a:fld>
            <a:endParaRPr lang="en-GB"/>
          </a:p>
        </p:txBody>
      </p:sp>
    </p:spTree>
    <p:extLst>
      <p:ext uri="{BB962C8B-B14F-4D97-AF65-F5344CB8AC3E}">
        <p14:creationId xmlns:p14="http://schemas.microsoft.com/office/powerpoint/2010/main" val="22667860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A54257B-17D8-E911-0E26-40C022E15A4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13739A37-3F39-3A3F-B5D4-24BF91C2C78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F46F3354-F32A-C2DC-28DD-754A9558767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1C8DD63-15A3-4728-A17A-86ED4DB61A0F}" type="datetimeFigureOut">
              <a:rPr lang="en-GB" smtClean="0"/>
              <a:t>14/03/2023</a:t>
            </a:fld>
            <a:endParaRPr lang="en-GB"/>
          </a:p>
        </p:txBody>
      </p:sp>
      <p:sp>
        <p:nvSpPr>
          <p:cNvPr id="5" name="Footer Placeholder 4">
            <a:extLst>
              <a:ext uri="{FF2B5EF4-FFF2-40B4-BE49-F238E27FC236}">
                <a16:creationId xmlns:a16="http://schemas.microsoft.com/office/drawing/2014/main" id="{EABDE23E-0400-150F-25FE-4DCC148C8D6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C12C3B9D-9605-1E6B-39EC-861A3A1F869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D33EFEB-BDC9-4A40-8964-4FB144836B09}" type="slidenum">
              <a:rPr lang="en-GB" smtClean="0"/>
              <a:t>‹#›</a:t>
            </a:fld>
            <a:endParaRPr lang="en-GB"/>
          </a:p>
        </p:txBody>
      </p:sp>
    </p:spTree>
    <p:extLst>
      <p:ext uri="{BB962C8B-B14F-4D97-AF65-F5344CB8AC3E}">
        <p14:creationId xmlns:p14="http://schemas.microsoft.com/office/powerpoint/2010/main" val="357793220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6.jpe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hyperlink" Target="https://lawsofux.com/"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30.jpeg"/><Relationship Id="rId3" Type="http://schemas.openxmlformats.org/officeDocument/2006/relationships/image" Target="../media/image12.jpeg"/><Relationship Id="rId7" Type="http://schemas.openxmlformats.org/officeDocument/2006/relationships/image" Target="../media/image25.jpeg"/><Relationship Id="rId2" Type="http://schemas.openxmlformats.org/officeDocument/2006/relationships/image" Target="../media/image23.jpe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24.png"/><Relationship Id="rId10" Type="http://schemas.openxmlformats.org/officeDocument/2006/relationships/image" Target="../media/image29.jpeg"/><Relationship Id="rId4" Type="http://schemas.openxmlformats.org/officeDocument/2006/relationships/image" Target="../media/image28.jpeg"/><Relationship Id="rId9" Type="http://schemas.openxmlformats.org/officeDocument/2006/relationships/image" Target="../media/image27.jpeg"/></Relationships>
</file>

<file path=ppt/slides/_rels/slide1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hyperlink" Target="https://www.immediate.co.uk/wp-content/uploads/2021/08/IMFood-Media-pack-2021.pdf" TargetMode="Externa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hyperlink" Target="https://en.wikipedia.org/wiki/We:th" TargetMode="External"/><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hyperlink" Target="https://gardenerspath.com/types-of-daisy/" TargetMode="External"/><Relationship Id="rId5" Type="http://schemas.openxmlformats.org/officeDocument/2006/relationships/image" Target="../media/image36.png"/><Relationship Id="rId4" Type="http://schemas.openxmlformats.org/officeDocument/2006/relationships/image" Target="../media/image35.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3.jpeg"/><Relationship Id="rId3" Type="http://schemas.openxmlformats.org/officeDocument/2006/relationships/image" Target="../media/image8.jpeg"/><Relationship Id="rId7" Type="http://schemas.openxmlformats.org/officeDocument/2006/relationships/image" Target="../media/image12.jpe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11.jpeg"/><Relationship Id="rId5" Type="http://schemas.openxmlformats.org/officeDocument/2006/relationships/image" Target="../media/image10.png"/><Relationship Id="rId4" Type="http://schemas.openxmlformats.org/officeDocument/2006/relationships/image" Target="../media/image9.png"/><Relationship Id="rId9" Type="http://schemas.openxmlformats.org/officeDocument/2006/relationships/image" Target="../media/image14.jpeg"/></Relationships>
</file>

<file path=ppt/slides/_rels/slide5.xml.rels><?xml version="1.0" encoding="UTF-8" standalone="yes"?>
<Relationships xmlns="http://schemas.openxmlformats.org/package/2006/relationships"><Relationship Id="rId8" Type="http://schemas.openxmlformats.org/officeDocument/2006/relationships/image" Target="../media/image20.jpeg"/><Relationship Id="rId3" Type="http://schemas.openxmlformats.org/officeDocument/2006/relationships/image" Target="../media/image16.jpeg"/><Relationship Id="rId7" Type="http://schemas.openxmlformats.org/officeDocument/2006/relationships/image" Target="../media/image19.jpeg"/><Relationship Id="rId2" Type="http://schemas.openxmlformats.org/officeDocument/2006/relationships/image" Target="../media/image15.jpeg"/><Relationship Id="rId1" Type="http://schemas.openxmlformats.org/officeDocument/2006/relationships/slideLayout" Target="../slideLayouts/slideLayout2.xml"/><Relationship Id="rId6" Type="http://schemas.openxmlformats.org/officeDocument/2006/relationships/image" Target="../media/image18.jpeg"/><Relationship Id="rId5" Type="http://schemas.openxmlformats.org/officeDocument/2006/relationships/image" Target="../media/image17.jpeg"/><Relationship Id="rId4" Type="http://schemas.openxmlformats.org/officeDocument/2006/relationships/image" Target="../media/image4.png"/><Relationship Id="rId9" Type="http://schemas.openxmlformats.org/officeDocument/2006/relationships/image" Target="../media/image21.jpeg"/></Relationships>
</file>

<file path=ppt/slides/_rels/slide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29.jpeg"/><Relationship Id="rId3" Type="http://schemas.openxmlformats.org/officeDocument/2006/relationships/image" Target="../media/image24.png"/><Relationship Id="rId7" Type="http://schemas.openxmlformats.org/officeDocument/2006/relationships/image" Target="../media/image28.jpeg"/><Relationship Id="rId2" Type="http://schemas.openxmlformats.org/officeDocument/2006/relationships/image" Target="../media/image23.jpeg"/><Relationship Id="rId1" Type="http://schemas.openxmlformats.org/officeDocument/2006/relationships/slideLayout" Target="../slideLayouts/slideLayout7.xml"/><Relationship Id="rId6" Type="http://schemas.openxmlformats.org/officeDocument/2006/relationships/image" Target="../media/image27.jpeg"/><Relationship Id="rId5" Type="http://schemas.openxmlformats.org/officeDocument/2006/relationships/image" Target="../media/image26.png"/><Relationship Id="rId4" Type="http://schemas.openxmlformats.org/officeDocument/2006/relationships/image" Target="../media/image25.jpeg"/><Relationship Id="rId9" Type="http://schemas.openxmlformats.org/officeDocument/2006/relationships/image" Target="../media/image30.jpeg"/></Relationships>
</file>

<file path=ppt/slides/_rels/slide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https://www.universitiesuk.ac.uk/sites/default/files/field/downloads/2021-08/higher-education-facts-and-figures-2019.pdf"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www.ncbi.nlm.nih.gov/pmc/articles/PMC6315356/" TargetMode="External"/><Relationship Id="rId2" Type="http://schemas.openxmlformats.org/officeDocument/2006/relationships/hyperlink" Target="https://nutritionj.biomedcentral.com/articles/10.1186/s12937-018-0398-y"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5C9C7B4C-A7AE-2A6D-8CBD-E581E3E357C7}"/>
              </a:ext>
            </a:extLst>
          </p:cNvPr>
          <p:cNvSpPr>
            <a:spLocks noGrp="1" noRot="1" noMove="1" noResize="1" noEditPoints="1" noAdjustHandles="1" noChangeArrowheads="1" noChangeShapeType="1"/>
          </p:cNvSpPr>
          <p:nvPr/>
        </p:nvSpPr>
        <p:spPr>
          <a:xfrm>
            <a:off x="0" y="-16004"/>
            <a:ext cx="12192000" cy="6874003"/>
          </a:xfrm>
          <a:prstGeom prst="rect">
            <a:avLst/>
          </a:prstGeom>
          <a:solidFill>
            <a:srgbClr val="ECE5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1" name="Picture 10">
            <a:extLst>
              <a:ext uri="{FF2B5EF4-FFF2-40B4-BE49-F238E27FC236}">
                <a16:creationId xmlns:a16="http://schemas.microsoft.com/office/drawing/2014/main" id="{65A5CE0E-723C-0272-0459-A060A3E43284}"/>
              </a:ext>
            </a:extLst>
          </p:cNvPr>
          <p:cNvPicPr>
            <a:picLocks noChangeAspect="1"/>
          </p:cNvPicPr>
          <p:nvPr/>
        </p:nvPicPr>
        <p:blipFill rotWithShape="1">
          <a:blip r:embed="rId2"/>
          <a:srcRect t="34639" b="27089"/>
          <a:stretch/>
        </p:blipFill>
        <p:spPr>
          <a:xfrm>
            <a:off x="1079087" y="2241861"/>
            <a:ext cx="9836989" cy="2117693"/>
          </a:xfrm>
          <a:prstGeom prst="roundRect">
            <a:avLst>
              <a:gd name="adj" fmla="val 16667"/>
            </a:avLst>
          </a:prstGeom>
          <a:ln>
            <a:solidFill>
              <a:schemeClr val="tx1"/>
            </a:solidFill>
          </a:ln>
          <a:effectLst>
            <a:outerShdw blurRad="50800" dist="38100" dir="5400000" algn="t" rotWithShape="0">
              <a:prstClr val="black">
                <a:alpha val="40000"/>
              </a:prstClr>
            </a:outerShdw>
            <a:softEdge rad="31750"/>
          </a:effectLst>
          <a:scene3d>
            <a:camera prst="orthographicFront"/>
            <a:lightRig rig="contrasting" dir="t">
              <a:rot lat="0" lon="0" rev="4200000"/>
            </a:lightRig>
          </a:scene3d>
          <a:sp3d prstMaterial="plastic">
            <a:bevelT w="381000" h="114300"/>
            <a:contourClr>
              <a:srgbClr val="969696"/>
            </a:contourClr>
          </a:sp3d>
        </p:spPr>
      </p:pic>
      <p:pic>
        <p:nvPicPr>
          <p:cNvPr id="6146" name="Picture 2" descr="We:th - Wikipedia">
            <a:extLst>
              <a:ext uri="{FF2B5EF4-FFF2-40B4-BE49-F238E27FC236}">
                <a16:creationId xmlns:a16="http://schemas.microsoft.com/office/drawing/2014/main" id="{203EAF46-2CDC-0545-DF65-8E88D444FF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33912" y="285461"/>
            <a:ext cx="2924175" cy="2924175"/>
          </a:xfrm>
          <a:prstGeom prst="ellipse">
            <a:avLst/>
          </a:prstGeom>
          <a:ln>
            <a:noFill/>
          </a:ln>
          <a:effectLst>
            <a:outerShdw blurRad="50800" dist="38100" dir="5400000" algn="t" rotWithShape="0">
              <a:prstClr val="black">
                <a:alpha val="40000"/>
              </a:prstClr>
            </a:outerShdw>
            <a:softEdge rad="112500"/>
          </a:effectLst>
          <a:extLst>
            <a:ext uri="{909E8E84-426E-40DD-AFC4-6F175D3DCCD1}">
              <a14:hiddenFill xmlns:a14="http://schemas.microsoft.com/office/drawing/2010/main">
                <a:solidFill>
                  <a:srgbClr val="FFFFFF"/>
                </a:solidFill>
              </a14:hiddenFill>
            </a:ext>
          </a:extLst>
        </p:spPr>
      </p:pic>
      <p:pic>
        <p:nvPicPr>
          <p:cNvPr id="4" name="Picture 18" descr="Go Green: 3 ways your Restaurant can be more Sustainable | Lightspeed POS">
            <a:extLst>
              <a:ext uri="{FF2B5EF4-FFF2-40B4-BE49-F238E27FC236}">
                <a16:creationId xmlns:a16="http://schemas.microsoft.com/office/drawing/2014/main" id="{E9DD73FC-BDAF-E5E1-053F-162BD528353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21187533">
            <a:off x="193675" y="406976"/>
            <a:ext cx="3410032" cy="1710748"/>
          </a:xfrm>
          <a:prstGeom prst="rect">
            <a:avLst/>
          </a:prstGeom>
          <a:ln>
            <a:noFill/>
          </a:ln>
          <a:effectLst>
            <a:outerShdw blurRad="50800" dist="38100" dir="8100000" algn="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5" name="Picture 6" descr="Gender-responsive budgeting | European Institute for Gender Equality">
            <a:extLst>
              <a:ext uri="{FF2B5EF4-FFF2-40B4-BE49-F238E27FC236}">
                <a16:creationId xmlns:a16="http://schemas.microsoft.com/office/drawing/2014/main" id="{71A50243-7EB4-5BF4-C62B-DC52E65254E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21195027">
            <a:off x="421173" y="4438231"/>
            <a:ext cx="2972438" cy="1954950"/>
          </a:xfrm>
          <a:prstGeom prst="rect">
            <a:avLst/>
          </a:prstGeom>
          <a:effectLst>
            <a:outerShdw blurRad="50800" dist="38100" dir="8100000" algn="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6148" name="Picture 4" descr="How important is information management? | Edology">
            <a:extLst>
              <a:ext uri="{FF2B5EF4-FFF2-40B4-BE49-F238E27FC236}">
                <a16:creationId xmlns:a16="http://schemas.microsoft.com/office/drawing/2014/main" id="{4B87C510-0CF0-35E7-FD3C-7202B549AE9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447168">
            <a:off x="8450575" y="416263"/>
            <a:ext cx="3317244" cy="1874964"/>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6150" name="Picture 6" descr="Garlic and lemon prawn pasta recipe">
            <a:extLst>
              <a:ext uri="{FF2B5EF4-FFF2-40B4-BE49-F238E27FC236}">
                <a16:creationId xmlns:a16="http://schemas.microsoft.com/office/drawing/2014/main" id="{1DD627A6-FCAA-F56D-6D84-A04BBF6C49C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422516">
            <a:off x="8613633" y="4367336"/>
            <a:ext cx="3145112" cy="2096741"/>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47393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1" name="Rectangle 7">
            <a:extLst>
              <a:ext uri="{FF2B5EF4-FFF2-40B4-BE49-F238E27FC236}">
                <a16:creationId xmlns:a16="http://schemas.microsoft.com/office/drawing/2014/main" id="{D55CD764-972B-4CA5-A885-53E55C63E1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62C1027C-F1F5-0838-C307-C882353218BA}"/>
              </a:ext>
            </a:extLst>
          </p:cNvPr>
          <p:cNvSpPr>
            <a:spLocks noGrp="1" noRot="1" noMove="1" noResize="1" noEditPoints="1" noAdjustHandles="1" noChangeArrowheads="1" noChangeShapeType="1"/>
          </p:cNvSpPr>
          <p:nvPr/>
        </p:nvSpPr>
        <p:spPr>
          <a:xfrm>
            <a:off x="0" y="2295"/>
            <a:ext cx="12188952" cy="6855705"/>
          </a:xfrm>
          <a:prstGeom prst="rect">
            <a:avLst/>
          </a:prstGeom>
          <a:solidFill>
            <a:srgbClr val="ECE5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28D54E1A-33A8-8DF4-1B12-06B003BCD7FE}"/>
              </a:ext>
            </a:extLst>
          </p:cNvPr>
          <p:cNvSpPr>
            <a:spLocks noGrp="1"/>
          </p:cNvSpPr>
          <p:nvPr>
            <p:ph type="title"/>
          </p:nvPr>
        </p:nvSpPr>
        <p:spPr>
          <a:xfrm>
            <a:off x="594360" y="1042416"/>
            <a:ext cx="3800153" cy="4793762"/>
          </a:xfrm>
        </p:spPr>
        <p:txBody>
          <a:bodyPr>
            <a:normAutofit/>
          </a:bodyPr>
          <a:lstStyle/>
          <a:p>
            <a:r>
              <a:rPr lang="en-GB" sz="4800"/>
              <a:t>Research – UX practices</a:t>
            </a:r>
          </a:p>
        </p:txBody>
      </p:sp>
      <p:grpSp>
        <p:nvGrpSpPr>
          <p:cNvPr id="62" name="Group 9">
            <a:extLst>
              <a:ext uri="{FF2B5EF4-FFF2-40B4-BE49-F238E27FC236}">
                <a16:creationId xmlns:a16="http://schemas.microsoft.com/office/drawing/2014/main" id="{2FA2A407-516C-4590-9403-34038E9BB6A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167" y="2761488"/>
            <a:ext cx="242107" cy="1340860"/>
            <a:chOff x="56167" y="2761488"/>
            <a:chExt cx="242107" cy="1340860"/>
          </a:xfrm>
        </p:grpSpPr>
        <p:sp>
          <p:nvSpPr>
            <p:cNvPr id="11" name="Rectangle 2">
              <a:extLst>
                <a:ext uri="{FF2B5EF4-FFF2-40B4-BE49-F238E27FC236}">
                  <a16:creationId xmlns:a16="http://schemas.microsoft.com/office/drawing/2014/main" id="{D3F47A57-50EC-4964-85FA-84B326B772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333124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59">
              <a:extLst>
                <a:ext uri="{FF2B5EF4-FFF2-40B4-BE49-F238E27FC236}">
                  <a16:creationId xmlns:a16="http://schemas.microsoft.com/office/drawing/2014/main" id="{03467C0A-5C92-4A25-BA16-53665D54B8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333124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2">
              <a:extLst>
                <a:ext uri="{FF2B5EF4-FFF2-40B4-BE49-F238E27FC236}">
                  <a16:creationId xmlns:a16="http://schemas.microsoft.com/office/drawing/2014/main" id="{435F4864-0253-4261-9AED-5E798B9714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3189133"/>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59">
              <a:extLst>
                <a:ext uri="{FF2B5EF4-FFF2-40B4-BE49-F238E27FC236}">
                  <a16:creationId xmlns:a16="http://schemas.microsoft.com/office/drawing/2014/main" id="{6BEA136C-3A72-42D2-9D59-E9403321BD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3189133"/>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2">
              <a:extLst>
                <a:ext uri="{FF2B5EF4-FFF2-40B4-BE49-F238E27FC236}">
                  <a16:creationId xmlns:a16="http://schemas.microsoft.com/office/drawing/2014/main" id="{306AAEAC-F37D-46C1-B3C8-293E7014EB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3047019"/>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59">
              <a:extLst>
                <a:ext uri="{FF2B5EF4-FFF2-40B4-BE49-F238E27FC236}">
                  <a16:creationId xmlns:a16="http://schemas.microsoft.com/office/drawing/2014/main" id="{3139D819-91EA-46A0-93FF-45FF7A8A82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3047019"/>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2">
              <a:extLst>
                <a:ext uri="{FF2B5EF4-FFF2-40B4-BE49-F238E27FC236}">
                  <a16:creationId xmlns:a16="http://schemas.microsoft.com/office/drawing/2014/main" id="{08F35BD0-1ED8-41A6-B3CE-C40EAA0041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2904905"/>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59">
              <a:extLst>
                <a:ext uri="{FF2B5EF4-FFF2-40B4-BE49-F238E27FC236}">
                  <a16:creationId xmlns:a16="http://schemas.microsoft.com/office/drawing/2014/main" id="{C2886557-BD78-4C10-BB29-2E34CD8C8E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2904905"/>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2">
              <a:extLst>
                <a:ext uri="{FF2B5EF4-FFF2-40B4-BE49-F238E27FC236}">
                  <a16:creationId xmlns:a16="http://schemas.microsoft.com/office/drawing/2014/main" id="{CACD67D1-ACC3-43BE-9A0A-7713F6F097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276279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59">
              <a:extLst>
                <a:ext uri="{FF2B5EF4-FFF2-40B4-BE49-F238E27FC236}">
                  <a16:creationId xmlns:a16="http://schemas.microsoft.com/office/drawing/2014/main" id="{A4E2C77A-D17B-4792-9ED5-2872383236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276279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
              <a:extLst>
                <a:ext uri="{FF2B5EF4-FFF2-40B4-BE49-F238E27FC236}">
                  <a16:creationId xmlns:a16="http://schemas.microsoft.com/office/drawing/2014/main" id="{ABE3CB03-D3EF-45F1-8FBD-E9B86CDD16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404181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59">
              <a:extLst>
                <a:ext uri="{FF2B5EF4-FFF2-40B4-BE49-F238E27FC236}">
                  <a16:creationId xmlns:a16="http://schemas.microsoft.com/office/drawing/2014/main" id="{26C9EA63-B864-4041-AD52-E26240DA3D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404181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
              <a:extLst>
                <a:ext uri="{FF2B5EF4-FFF2-40B4-BE49-F238E27FC236}">
                  <a16:creationId xmlns:a16="http://schemas.microsoft.com/office/drawing/2014/main" id="{DFD9C0DC-3AA4-48DE-8C65-AB56C588FB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3899703"/>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59">
              <a:extLst>
                <a:ext uri="{FF2B5EF4-FFF2-40B4-BE49-F238E27FC236}">
                  <a16:creationId xmlns:a16="http://schemas.microsoft.com/office/drawing/2014/main" id="{82D52FD4-9CAA-4610-A07A-289A740AF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3899703"/>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
              <a:extLst>
                <a:ext uri="{FF2B5EF4-FFF2-40B4-BE49-F238E27FC236}">
                  <a16:creationId xmlns:a16="http://schemas.microsoft.com/office/drawing/2014/main" id="{D0436FA3-25D9-4C12-8F4A-80A407954B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3757589"/>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59">
              <a:extLst>
                <a:ext uri="{FF2B5EF4-FFF2-40B4-BE49-F238E27FC236}">
                  <a16:creationId xmlns:a16="http://schemas.microsoft.com/office/drawing/2014/main" id="{49101D1B-A82E-40CF-9A50-754308C215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3757589"/>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
              <a:extLst>
                <a:ext uri="{FF2B5EF4-FFF2-40B4-BE49-F238E27FC236}">
                  <a16:creationId xmlns:a16="http://schemas.microsoft.com/office/drawing/2014/main" id="{4F434848-83AC-4070-8D97-8A006210FE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3615475"/>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59">
              <a:extLst>
                <a:ext uri="{FF2B5EF4-FFF2-40B4-BE49-F238E27FC236}">
                  <a16:creationId xmlns:a16="http://schemas.microsoft.com/office/drawing/2014/main" id="{40745A98-11F5-47FE-9220-B93A61DA97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3615475"/>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
              <a:extLst>
                <a:ext uri="{FF2B5EF4-FFF2-40B4-BE49-F238E27FC236}">
                  <a16:creationId xmlns:a16="http://schemas.microsoft.com/office/drawing/2014/main" id="{47B6E1B3-283D-4CF7-970C-352DB472E5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347336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59">
              <a:extLst>
                <a:ext uri="{FF2B5EF4-FFF2-40B4-BE49-F238E27FC236}">
                  <a16:creationId xmlns:a16="http://schemas.microsoft.com/office/drawing/2014/main" id="{7675737E-FE46-420B-B3AF-75399E8FC9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347336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2" name="Rectangle 31">
            <a:extLst>
              <a:ext uri="{FF2B5EF4-FFF2-40B4-BE49-F238E27FC236}">
                <a16:creationId xmlns:a16="http://schemas.microsoft.com/office/drawing/2014/main" id="{E3E51905-F374-4E1A-97CF-B741584B74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10605" y="1"/>
            <a:ext cx="2681395"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1103DADF-EA4E-C489-0CAE-229B70064995}"/>
              </a:ext>
            </a:extLst>
          </p:cNvPr>
          <p:cNvSpPr/>
          <p:nvPr/>
        </p:nvSpPr>
        <p:spPr>
          <a:xfrm>
            <a:off x="9494100" y="-1"/>
            <a:ext cx="2697900" cy="6858000"/>
          </a:xfrm>
          <a:prstGeom prst="rect">
            <a:avLst/>
          </a:prstGeom>
          <a:solidFill>
            <a:srgbClr val="8332A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600" dirty="0"/>
              <a:t>v</a:t>
            </a:r>
          </a:p>
        </p:txBody>
      </p:sp>
      <p:sp>
        <p:nvSpPr>
          <p:cNvPr id="34" name="Rectangle 33">
            <a:extLst>
              <a:ext uri="{FF2B5EF4-FFF2-40B4-BE49-F238E27FC236}">
                <a16:creationId xmlns:a16="http://schemas.microsoft.com/office/drawing/2014/main" id="{A210685A-6235-45A7-850D-A6F555466E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99587" y="767714"/>
            <a:ext cx="6454975" cy="53225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9DFCB777-7099-3664-1B33-21D18C26574B}"/>
              </a:ext>
            </a:extLst>
          </p:cNvPr>
          <p:cNvSpPr/>
          <p:nvPr/>
        </p:nvSpPr>
        <p:spPr>
          <a:xfrm>
            <a:off x="5096539" y="751711"/>
            <a:ext cx="6454974" cy="5322572"/>
          </a:xfrm>
          <a:prstGeom prst="rect">
            <a:avLst/>
          </a:prstGeom>
          <a:solidFill>
            <a:srgbClr val="9B66E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600" dirty="0"/>
              <a:t>v</a:t>
            </a:r>
          </a:p>
        </p:txBody>
      </p:sp>
      <p:sp>
        <p:nvSpPr>
          <p:cNvPr id="3" name="Content Placeholder 2">
            <a:extLst>
              <a:ext uri="{FF2B5EF4-FFF2-40B4-BE49-F238E27FC236}">
                <a16:creationId xmlns:a16="http://schemas.microsoft.com/office/drawing/2014/main" id="{ACE965A4-BC11-0411-1CBB-F95E42242BFA}"/>
              </a:ext>
            </a:extLst>
          </p:cNvPr>
          <p:cNvSpPr>
            <a:spLocks noGrp="1"/>
          </p:cNvSpPr>
          <p:nvPr>
            <p:ph idx="1"/>
          </p:nvPr>
        </p:nvSpPr>
        <p:spPr>
          <a:xfrm>
            <a:off x="5495109" y="1178446"/>
            <a:ext cx="5662845" cy="4543599"/>
          </a:xfrm>
        </p:spPr>
        <p:txBody>
          <a:bodyPr anchor="ctr">
            <a:normAutofit/>
          </a:bodyPr>
          <a:lstStyle/>
          <a:p>
            <a:r>
              <a:rPr lang="en-GB" sz="1500">
                <a:solidFill>
                  <a:srgbClr val="FFFFFF"/>
                </a:solidFill>
              </a:rPr>
              <a:t>Aesthetic-Usability Effect - Users often perceive aesthetically pleasing design as design that’s more usable, good designs gives users the indication it will work better this will mean they will be more tolerant of usability issues as well as mask usability problems.</a:t>
            </a:r>
          </a:p>
          <a:p>
            <a:r>
              <a:rPr lang="en-GB" sz="1500">
                <a:solidFill>
                  <a:srgbClr val="FFFFFF"/>
                </a:solidFill>
              </a:rPr>
              <a:t>Jakob’s Law – familiarity to other sites increase user likability </a:t>
            </a:r>
          </a:p>
          <a:p>
            <a:r>
              <a:rPr lang="en-GB" sz="1500">
                <a:solidFill>
                  <a:srgbClr val="FFFFFF"/>
                </a:solidFill>
              </a:rPr>
              <a:t>Grouping – objects near one another will be associated together and will be perceived as grouped if there is a defined boundary</a:t>
            </a:r>
          </a:p>
          <a:p>
            <a:r>
              <a:rPr lang="en-GB" sz="1500">
                <a:solidFill>
                  <a:srgbClr val="FFFFFF"/>
                </a:solidFill>
              </a:rPr>
              <a:t>Peak-End Rule – people judge their experience on the peak and end of their experience</a:t>
            </a:r>
          </a:p>
          <a:p>
            <a:r>
              <a:rPr lang="en-GB" sz="1500">
                <a:solidFill>
                  <a:srgbClr val="FFFFFF"/>
                </a:solidFill>
              </a:rPr>
              <a:t>Serial Position Effect – people best remember the first and last items in a series</a:t>
            </a:r>
          </a:p>
          <a:p>
            <a:r>
              <a:rPr lang="en-GB" sz="1500">
                <a:solidFill>
                  <a:srgbClr val="FFFFFF"/>
                </a:solidFill>
              </a:rPr>
              <a:t>Goal-Gradient Effect – providing progress towards a goal will motivate users to complete a task</a:t>
            </a:r>
          </a:p>
          <a:p>
            <a:pPr marL="0" indent="0">
              <a:buNone/>
            </a:pPr>
            <a:r>
              <a:rPr lang="en-GB" sz="1500">
                <a:solidFill>
                  <a:srgbClr val="FFFFFF"/>
                </a:solidFill>
              </a:rPr>
              <a:t>Lawsofux (2023) </a:t>
            </a:r>
            <a:r>
              <a:rPr lang="en-GB" sz="1500" i="1">
                <a:solidFill>
                  <a:srgbClr val="FFFFFF"/>
                </a:solidFill>
              </a:rPr>
              <a:t>Laws of UX. </a:t>
            </a:r>
            <a:r>
              <a:rPr lang="en-GB" sz="1500">
                <a:solidFill>
                  <a:srgbClr val="FFFFFF"/>
                </a:solidFill>
              </a:rPr>
              <a:t>Available from: </a:t>
            </a:r>
            <a:r>
              <a:rPr lang="en-GB" sz="1500">
                <a:solidFill>
                  <a:srgbClr val="FFFFFF"/>
                </a:solidFill>
                <a:hlinkClick r:id="rId2"/>
              </a:rPr>
              <a:t>https://lawsofux.com/</a:t>
            </a:r>
            <a:r>
              <a:rPr lang="en-GB" sz="1500">
                <a:solidFill>
                  <a:srgbClr val="FFFFFF"/>
                </a:solidFill>
              </a:rPr>
              <a:t> [Accessed 13 March 2023]</a:t>
            </a:r>
          </a:p>
        </p:txBody>
      </p:sp>
    </p:spTree>
    <p:extLst>
      <p:ext uri="{BB962C8B-B14F-4D97-AF65-F5344CB8AC3E}">
        <p14:creationId xmlns:p14="http://schemas.microsoft.com/office/powerpoint/2010/main" val="38016322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D153EDB2-4AAD-43F4-AE78-4D326C8133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tint val="95000"/>
              <a:satMod val="1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Meiryo"/>
            </a:endParaRPr>
          </a:p>
        </p:txBody>
      </p:sp>
      <p:grpSp>
        <p:nvGrpSpPr>
          <p:cNvPr id="17" name="Group 16">
            <a:extLst>
              <a:ext uri="{FF2B5EF4-FFF2-40B4-BE49-F238E27FC236}">
                <a16:creationId xmlns:a16="http://schemas.microsoft.com/office/drawing/2014/main" id="{A3CB7779-72E2-4E92-AE18-6BBC335DD88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7625" y="0"/>
            <a:ext cx="11097905" cy="6858000"/>
            <a:chOff x="547625" y="0"/>
            <a:chExt cx="11097905" cy="6858000"/>
          </a:xfrm>
        </p:grpSpPr>
        <p:sp>
          <p:nvSpPr>
            <p:cNvPr id="18" name="Freeform: Shape 17">
              <a:extLst>
                <a:ext uri="{FF2B5EF4-FFF2-40B4-BE49-F238E27FC236}">
                  <a16:creationId xmlns:a16="http://schemas.microsoft.com/office/drawing/2014/main" id="{175B9DA5-08BD-40EA-B06C-3D3CCD06A8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907575" y="0"/>
              <a:ext cx="10345003" cy="6858000"/>
            </a:xfrm>
            <a:custGeom>
              <a:avLst/>
              <a:gdLst>
                <a:gd name="connsiteX0" fmla="*/ 7551973 w 9174595"/>
                <a:gd name="connsiteY0" fmla="*/ 0 h 6858000"/>
                <a:gd name="connsiteX1" fmla="*/ 5634635 w 9174595"/>
                <a:gd name="connsiteY1" fmla="*/ 0 h 6858000"/>
                <a:gd name="connsiteX2" fmla="*/ 5550590 w 9174595"/>
                <a:gd name="connsiteY2" fmla="*/ 0 h 6858000"/>
                <a:gd name="connsiteX3" fmla="*/ 5480986 w 9174595"/>
                <a:gd name="connsiteY3" fmla="*/ 0 h 6858000"/>
                <a:gd name="connsiteX4" fmla="*/ 4886240 w 9174595"/>
                <a:gd name="connsiteY4" fmla="*/ 0 h 6858000"/>
                <a:gd name="connsiteX5" fmla="*/ 4816638 w 9174595"/>
                <a:gd name="connsiteY5" fmla="*/ 0 h 6858000"/>
                <a:gd name="connsiteX6" fmla="*/ 4357958 w 9174595"/>
                <a:gd name="connsiteY6" fmla="*/ 0 h 6858000"/>
                <a:gd name="connsiteX7" fmla="*/ 4288354 w 9174595"/>
                <a:gd name="connsiteY7" fmla="*/ 0 h 6858000"/>
                <a:gd name="connsiteX8" fmla="*/ 3693608 w 9174595"/>
                <a:gd name="connsiteY8" fmla="*/ 0 h 6858000"/>
                <a:gd name="connsiteX9" fmla="*/ 3624006 w 9174595"/>
                <a:gd name="connsiteY9" fmla="*/ 0 h 6858000"/>
                <a:gd name="connsiteX10" fmla="*/ 3276448 w 9174595"/>
                <a:gd name="connsiteY10" fmla="*/ 0 h 6858000"/>
                <a:gd name="connsiteX11" fmla="*/ 1622622 w 9174595"/>
                <a:gd name="connsiteY11" fmla="*/ 0 h 6858000"/>
                <a:gd name="connsiteX12" fmla="*/ 1600504 w 9174595"/>
                <a:gd name="connsiteY12" fmla="*/ 14997 h 6858000"/>
                <a:gd name="connsiteX13" fmla="*/ 0 w 9174595"/>
                <a:gd name="connsiteY13" fmla="*/ 3621656 h 6858000"/>
                <a:gd name="connsiteX14" fmla="*/ 1873886 w 9174595"/>
                <a:gd name="connsiteY14" fmla="*/ 6374814 h 6858000"/>
                <a:gd name="connsiteX15" fmla="*/ 2390406 w 9174595"/>
                <a:gd name="connsiteY15" fmla="*/ 6780599 h 6858000"/>
                <a:gd name="connsiteX16" fmla="*/ 2502136 w 9174595"/>
                <a:gd name="connsiteY16" fmla="*/ 6858000 h 6858000"/>
                <a:gd name="connsiteX17" fmla="*/ 3276448 w 9174595"/>
                <a:gd name="connsiteY17" fmla="*/ 6858000 h 6858000"/>
                <a:gd name="connsiteX18" fmla="*/ 3624006 w 9174595"/>
                <a:gd name="connsiteY18" fmla="*/ 6858000 h 6858000"/>
                <a:gd name="connsiteX19" fmla="*/ 3693608 w 9174595"/>
                <a:gd name="connsiteY19" fmla="*/ 6858000 h 6858000"/>
                <a:gd name="connsiteX20" fmla="*/ 4288354 w 9174595"/>
                <a:gd name="connsiteY20" fmla="*/ 6858000 h 6858000"/>
                <a:gd name="connsiteX21" fmla="*/ 4357958 w 9174595"/>
                <a:gd name="connsiteY21" fmla="*/ 6858000 h 6858000"/>
                <a:gd name="connsiteX22" fmla="*/ 4816638 w 9174595"/>
                <a:gd name="connsiteY22" fmla="*/ 6858000 h 6858000"/>
                <a:gd name="connsiteX23" fmla="*/ 4886240 w 9174595"/>
                <a:gd name="connsiteY23" fmla="*/ 6858000 h 6858000"/>
                <a:gd name="connsiteX24" fmla="*/ 5480986 w 9174595"/>
                <a:gd name="connsiteY24" fmla="*/ 6858000 h 6858000"/>
                <a:gd name="connsiteX25" fmla="*/ 5550590 w 9174595"/>
                <a:gd name="connsiteY25" fmla="*/ 6858000 h 6858000"/>
                <a:gd name="connsiteX26" fmla="*/ 5634635 w 9174595"/>
                <a:gd name="connsiteY26" fmla="*/ 6858000 h 6858000"/>
                <a:gd name="connsiteX27" fmla="*/ 6672460 w 9174595"/>
                <a:gd name="connsiteY27" fmla="*/ 6858000 h 6858000"/>
                <a:gd name="connsiteX28" fmla="*/ 6784188 w 9174595"/>
                <a:gd name="connsiteY28" fmla="*/ 6780599 h 6858000"/>
                <a:gd name="connsiteX29" fmla="*/ 7300708 w 9174595"/>
                <a:gd name="connsiteY29" fmla="*/ 6374814 h 6858000"/>
                <a:gd name="connsiteX30" fmla="*/ 9174595 w 9174595"/>
                <a:gd name="connsiteY30" fmla="*/ 3621656 h 6858000"/>
                <a:gd name="connsiteX31" fmla="*/ 7574092 w 9174595"/>
                <a:gd name="connsiteY3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174595" h="6858000">
                  <a:moveTo>
                    <a:pt x="7551973" y="0"/>
                  </a:moveTo>
                  <a:lnTo>
                    <a:pt x="5634635" y="0"/>
                  </a:lnTo>
                  <a:lnTo>
                    <a:pt x="5550590" y="0"/>
                  </a:lnTo>
                  <a:lnTo>
                    <a:pt x="5480986" y="0"/>
                  </a:lnTo>
                  <a:lnTo>
                    <a:pt x="4886240" y="0"/>
                  </a:lnTo>
                  <a:lnTo>
                    <a:pt x="4816638" y="0"/>
                  </a:lnTo>
                  <a:lnTo>
                    <a:pt x="4357958" y="0"/>
                  </a:lnTo>
                  <a:lnTo>
                    <a:pt x="4288354" y="0"/>
                  </a:lnTo>
                  <a:lnTo>
                    <a:pt x="3693608" y="0"/>
                  </a:lnTo>
                  <a:lnTo>
                    <a:pt x="3624006" y="0"/>
                  </a:lnTo>
                  <a:lnTo>
                    <a:pt x="3276448" y="0"/>
                  </a:lnTo>
                  <a:lnTo>
                    <a:pt x="1622622" y="0"/>
                  </a:lnTo>
                  <a:lnTo>
                    <a:pt x="1600504" y="14997"/>
                  </a:lnTo>
                  <a:cubicBezTo>
                    <a:pt x="573594" y="754641"/>
                    <a:pt x="0" y="2093192"/>
                    <a:pt x="0" y="3621656"/>
                  </a:cubicBezTo>
                  <a:cubicBezTo>
                    <a:pt x="0" y="4969131"/>
                    <a:pt x="928496" y="5602839"/>
                    <a:pt x="1873886" y="6374814"/>
                  </a:cubicBezTo>
                  <a:cubicBezTo>
                    <a:pt x="2046046" y="6515397"/>
                    <a:pt x="2216632" y="6653108"/>
                    <a:pt x="2390406" y="6780599"/>
                  </a:cubicBezTo>
                  <a:lnTo>
                    <a:pt x="2502136" y="6858000"/>
                  </a:lnTo>
                  <a:lnTo>
                    <a:pt x="3276448" y="6858000"/>
                  </a:lnTo>
                  <a:lnTo>
                    <a:pt x="3624006" y="6858000"/>
                  </a:lnTo>
                  <a:lnTo>
                    <a:pt x="3693608" y="6858000"/>
                  </a:lnTo>
                  <a:lnTo>
                    <a:pt x="4288354" y="6858000"/>
                  </a:lnTo>
                  <a:lnTo>
                    <a:pt x="4357958" y="6858000"/>
                  </a:lnTo>
                  <a:lnTo>
                    <a:pt x="4816638" y="6858000"/>
                  </a:lnTo>
                  <a:lnTo>
                    <a:pt x="4886240" y="6858000"/>
                  </a:lnTo>
                  <a:lnTo>
                    <a:pt x="5480986" y="6858000"/>
                  </a:lnTo>
                  <a:lnTo>
                    <a:pt x="5550590" y="6858000"/>
                  </a:lnTo>
                  <a:lnTo>
                    <a:pt x="5634635" y="6858000"/>
                  </a:lnTo>
                  <a:lnTo>
                    <a:pt x="6672460" y="6858000"/>
                  </a:lnTo>
                  <a:lnTo>
                    <a:pt x="6784188" y="6780599"/>
                  </a:lnTo>
                  <a:cubicBezTo>
                    <a:pt x="6957963" y="6653108"/>
                    <a:pt x="7128548" y="6515397"/>
                    <a:pt x="7300708" y="6374814"/>
                  </a:cubicBezTo>
                  <a:cubicBezTo>
                    <a:pt x="8246100" y="5602839"/>
                    <a:pt x="9174595" y="4969131"/>
                    <a:pt x="9174595" y="3621656"/>
                  </a:cubicBezTo>
                  <a:cubicBezTo>
                    <a:pt x="9174595" y="2093192"/>
                    <a:pt x="8601001" y="754641"/>
                    <a:pt x="7574092" y="14997"/>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Shape 18">
              <a:extLst>
                <a:ext uri="{FF2B5EF4-FFF2-40B4-BE49-F238E27FC236}">
                  <a16:creationId xmlns:a16="http://schemas.microsoft.com/office/drawing/2014/main" id="{9EE62D72-11EF-40E9-BF23-0FCAEACDD7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708673" y="0"/>
              <a:ext cx="2486322" cy="6858000"/>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0" name="Freeform: Shape 19">
              <a:extLst>
                <a:ext uri="{FF2B5EF4-FFF2-40B4-BE49-F238E27FC236}">
                  <a16:creationId xmlns:a16="http://schemas.microsoft.com/office/drawing/2014/main" id="{676336F2-6633-4E26-8760-05F94D87D5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75235" y="0"/>
              <a:ext cx="2486322" cy="6858000"/>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1" name="Freeform: Shape 20">
              <a:extLst>
                <a:ext uri="{FF2B5EF4-FFF2-40B4-BE49-F238E27FC236}">
                  <a16:creationId xmlns:a16="http://schemas.microsoft.com/office/drawing/2014/main" id="{39F3102E-7749-422F-8F51-A148252B8E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547625" y="0"/>
              <a:ext cx="2209181" cy="6858000"/>
            </a:xfrm>
            <a:custGeom>
              <a:avLst/>
              <a:gdLst>
                <a:gd name="connsiteX0" fmla="*/ 955085 w 2209181"/>
                <a:gd name="connsiteY0" fmla="*/ 0 h 6858000"/>
                <a:gd name="connsiteX1" fmla="*/ 937727 w 2209181"/>
                <a:gd name="connsiteY1" fmla="*/ 0 h 6858000"/>
                <a:gd name="connsiteX2" fmla="*/ 963738 w 2209181"/>
                <a:gd name="connsiteY2" fmla="*/ 24346 h 6858000"/>
                <a:gd name="connsiteX3" fmla="*/ 2184004 w 2209181"/>
                <a:gd name="connsiteY3" fmla="*/ 3809420 h 6858000"/>
                <a:gd name="connsiteX4" fmla="*/ 218679 w 2209181"/>
                <a:gd name="connsiteY4" fmla="*/ 6681644 h 6858000"/>
                <a:gd name="connsiteX5" fmla="*/ 0 w 2209181"/>
                <a:gd name="connsiteY5" fmla="*/ 6858000 h 6858000"/>
                <a:gd name="connsiteX6" fmla="*/ 19349 w 2209181"/>
                <a:gd name="connsiteY6" fmla="*/ 6858000 h 6858000"/>
                <a:gd name="connsiteX7" fmla="*/ 236958 w 2209181"/>
                <a:gd name="connsiteY7" fmla="*/ 6682507 h 6858000"/>
                <a:gd name="connsiteX8" fmla="*/ 2202283 w 2209181"/>
                <a:gd name="connsiteY8" fmla="*/ 3810283 h 6858000"/>
                <a:gd name="connsiteX9" fmla="*/ 982018 w 2209181"/>
                <a:gd name="connsiteY9" fmla="*/ 2521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09181" h="6858000">
                  <a:moveTo>
                    <a:pt x="955085" y="0"/>
                  </a:moveTo>
                  <a:lnTo>
                    <a:pt x="937727" y="0"/>
                  </a:lnTo>
                  <a:lnTo>
                    <a:pt x="963738" y="24346"/>
                  </a:lnTo>
                  <a:cubicBezTo>
                    <a:pt x="1818009" y="885455"/>
                    <a:pt x="2251801" y="2269402"/>
                    <a:pt x="2184004" y="3809420"/>
                  </a:cubicBezTo>
                  <a:cubicBezTo>
                    <a:pt x="2120250" y="5257592"/>
                    <a:pt x="1181008" y="5895709"/>
                    <a:pt x="218679" y="6681644"/>
                  </a:cubicBezTo>
                  <a:lnTo>
                    <a:pt x="0" y="6858000"/>
                  </a:lnTo>
                  <a:lnTo>
                    <a:pt x="19349" y="6858000"/>
                  </a:lnTo>
                  <a:lnTo>
                    <a:pt x="236958" y="6682507"/>
                  </a:lnTo>
                  <a:cubicBezTo>
                    <a:pt x="1199288" y="5896573"/>
                    <a:pt x="2138530" y="5258455"/>
                    <a:pt x="2202283" y="3810283"/>
                  </a:cubicBezTo>
                  <a:cubicBezTo>
                    <a:pt x="2270080" y="2270266"/>
                    <a:pt x="1836289" y="886318"/>
                    <a:pt x="982018" y="25210"/>
                  </a:cubicBezTo>
                  <a:close/>
                </a:path>
              </a:pathLst>
            </a:cu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2" name="Freeform: Shape 21">
              <a:extLst>
                <a:ext uri="{FF2B5EF4-FFF2-40B4-BE49-F238E27FC236}">
                  <a16:creationId xmlns:a16="http://schemas.microsoft.com/office/drawing/2014/main" id="{871191CD-1211-4C40-9D45-449D9BE65A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436349" y="0"/>
              <a:ext cx="2209181" cy="6858000"/>
            </a:xfrm>
            <a:custGeom>
              <a:avLst/>
              <a:gdLst>
                <a:gd name="connsiteX0" fmla="*/ 937727 w 2209181"/>
                <a:gd name="connsiteY0" fmla="*/ 0 h 6858000"/>
                <a:gd name="connsiteX1" fmla="*/ 955085 w 2209181"/>
                <a:gd name="connsiteY1" fmla="*/ 0 h 6858000"/>
                <a:gd name="connsiteX2" fmla="*/ 982018 w 2209181"/>
                <a:gd name="connsiteY2" fmla="*/ 25210 h 6858000"/>
                <a:gd name="connsiteX3" fmla="*/ 2202283 w 2209181"/>
                <a:gd name="connsiteY3" fmla="*/ 3810283 h 6858000"/>
                <a:gd name="connsiteX4" fmla="*/ 236958 w 2209181"/>
                <a:gd name="connsiteY4" fmla="*/ 6682507 h 6858000"/>
                <a:gd name="connsiteX5" fmla="*/ 19349 w 2209181"/>
                <a:gd name="connsiteY5" fmla="*/ 6858000 h 6858000"/>
                <a:gd name="connsiteX6" fmla="*/ 0 w 2209181"/>
                <a:gd name="connsiteY6" fmla="*/ 6858000 h 6858000"/>
                <a:gd name="connsiteX7" fmla="*/ 218679 w 2209181"/>
                <a:gd name="connsiteY7" fmla="*/ 6681644 h 6858000"/>
                <a:gd name="connsiteX8" fmla="*/ 2184004 w 2209181"/>
                <a:gd name="connsiteY8" fmla="*/ 3809420 h 6858000"/>
                <a:gd name="connsiteX9" fmla="*/ 963738 w 2209181"/>
                <a:gd name="connsiteY9" fmla="*/ 2434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09181" h="6858000">
                  <a:moveTo>
                    <a:pt x="937727" y="0"/>
                  </a:moveTo>
                  <a:lnTo>
                    <a:pt x="955085" y="0"/>
                  </a:lnTo>
                  <a:lnTo>
                    <a:pt x="982018" y="25210"/>
                  </a:lnTo>
                  <a:cubicBezTo>
                    <a:pt x="1836289" y="886318"/>
                    <a:pt x="2270080" y="2270266"/>
                    <a:pt x="2202283" y="3810283"/>
                  </a:cubicBezTo>
                  <a:cubicBezTo>
                    <a:pt x="2138530" y="5258455"/>
                    <a:pt x="1199288" y="5896573"/>
                    <a:pt x="236958" y="6682507"/>
                  </a:cubicBezTo>
                  <a:lnTo>
                    <a:pt x="19349" y="6858000"/>
                  </a:lnTo>
                  <a:lnTo>
                    <a:pt x="0" y="6858000"/>
                  </a:lnTo>
                  <a:lnTo>
                    <a:pt x="218679" y="6681644"/>
                  </a:lnTo>
                  <a:cubicBezTo>
                    <a:pt x="1181008" y="5895709"/>
                    <a:pt x="2120250" y="5257592"/>
                    <a:pt x="2184004" y="3809420"/>
                  </a:cubicBezTo>
                  <a:cubicBezTo>
                    <a:pt x="2251801" y="2269402"/>
                    <a:pt x="1818009" y="885455"/>
                    <a:pt x="963738" y="24346"/>
                  </a:cubicBezTo>
                  <a:close/>
                </a:path>
              </a:pathLst>
            </a:cu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grpSp>
      <p:pic>
        <p:nvPicPr>
          <p:cNvPr id="6" name="Picture 2" descr="35 Fast &amp; Easy Dinner Ideas – A Couple Cooks">
            <a:extLst>
              <a:ext uri="{FF2B5EF4-FFF2-40B4-BE49-F238E27FC236}">
                <a16:creationId xmlns:a16="http://schemas.microsoft.com/office/drawing/2014/main" id="{FC7596C3-B65F-A274-70B0-5C0AD4FD68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79663" y="1179513"/>
            <a:ext cx="1100138" cy="1395413"/>
          </a:xfrm>
          <a:prstGeom prst="rect">
            <a:avLst/>
          </a:prstGeom>
          <a:extLst>
            <a:ext uri="{909E8E84-426E-40DD-AFC4-6F175D3DCCD1}">
              <a14:hiddenFill xmlns:a14="http://schemas.microsoft.com/office/drawing/2010/main">
                <a:solidFill>
                  <a:srgbClr val="FFFFFF"/>
                </a:solidFill>
              </a14:hiddenFill>
            </a:ext>
          </a:extLst>
        </p:spPr>
      </p:pic>
      <p:pic>
        <p:nvPicPr>
          <p:cNvPr id="4" name="Picture 6" descr="CIMA | Why is Budgeting Important to a Business?">
            <a:extLst>
              <a:ext uri="{FF2B5EF4-FFF2-40B4-BE49-F238E27FC236}">
                <a16:creationId xmlns:a16="http://schemas.microsoft.com/office/drawing/2014/main" id="{0C405AA2-AC7F-5170-2779-68188862F4B0}"/>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532188" y="1179513"/>
            <a:ext cx="2427288" cy="1395413"/>
          </a:xfrm>
          <a:prstGeom prst="rect">
            <a:avLst/>
          </a:prstGeom>
          <a:extLst>
            <a:ext uri="{909E8E84-426E-40DD-AFC4-6F175D3DCCD1}">
              <a14:hiddenFill xmlns:a14="http://schemas.microsoft.com/office/drawing/2010/main">
                <a:solidFill>
                  <a:srgbClr val="FFFFFF"/>
                </a:solidFill>
              </a14:hiddenFill>
            </a:ext>
          </a:extLst>
        </p:spPr>
      </p:pic>
      <p:pic>
        <p:nvPicPr>
          <p:cNvPr id="9" name="Picture 4" descr="Filter Icon Vector Art, Icons, and Graphics for Free Download">
            <a:extLst>
              <a:ext uri="{FF2B5EF4-FFF2-40B4-BE49-F238E27FC236}">
                <a16:creationId xmlns:a16="http://schemas.microsoft.com/office/drawing/2014/main" id="{4745431F-8F7A-656B-CCB4-BA16E3F0238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11863" y="1179513"/>
            <a:ext cx="1395413" cy="1395413"/>
          </a:xfrm>
          <a:prstGeom prst="rect">
            <a:avLst/>
          </a:prstGeom>
          <a:extLst>
            <a:ext uri="{909E8E84-426E-40DD-AFC4-6F175D3DCCD1}">
              <a14:hiddenFill xmlns:a14="http://schemas.microsoft.com/office/drawing/2010/main">
                <a:solidFill>
                  <a:srgbClr val="FFFFFF"/>
                </a:solidFill>
              </a14:hiddenFill>
            </a:ext>
          </a:extLst>
        </p:spPr>
      </p:pic>
      <p:pic>
        <p:nvPicPr>
          <p:cNvPr id="5" name="Picture 16" descr="Decluttering Paperwork - How to FINALLY organise your paperwork -  Professional Decluttering - A Tidy Mind">
            <a:extLst>
              <a:ext uri="{FF2B5EF4-FFF2-40B4-BE49-F238E27FC236}">
                <a16:creationId xmlns:a16="http://schemas.microsoft.com/office/drawing/2014/main" id="{61B3629D-FFE5-34BA-28FD-F72875D3291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61250" y="1179513"/>
            <a:ext cx="2136775" cy="1395413"/>
          </a:xfrm>
          <a:prstGeom prst="rect">
            <a:avLst/>
          </a:prstGeom>
          <a:extLst>
            <a:ext uri="{909E8E84-426E-40DD-AFC4-6F175D3DCCD1}">
              <a14:hiddenFill xmlns:a14="http://schemas.microsoft.com/office/drawing/2010/main">
                <a:solidFill>
                  <a:srgbClr val="FFFFFF"/>
                </a:solidFill>
              </a14:hiddenFill>
            </a:ext>
          </a:extLst>
        </p:spPr>
      </p:pic>
      <p:pic>
        <p:nvPicPr>
          <p:cNvPr id="2" name="Picture 18" descr="Go Green: 3 ways your Restaurant can be more Sustainable | Lightspeed POS">
            <a:extLst>
              <a:ext uri="{FF2B5EF4-FFF2-40B4-BE49-F238E27FC236}">
                <a16:creationId xmlns:a16="http://schemas.microsoft.com/office/drawing/2014/main" id="{4761E2EC-770F-21FD-9F5C-5B8EE174005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79663" y="2628900"/>
            <a:ext cx="3475038" cy="1716088"/>
          </a:xfrm>
          <a:prstGeom prst="rect">
            <a:avLst/>
          </a:prstGeom>
          <a:extLst>
            <a:ext uri="{909E8E84-426E-40DD-AFC4-6F175D3DCCD1}">
              <a14:hiddenFill xmlns:a14="http://schemas.microsoft.com/office/drawing/2010/main">
                <a:solidFill>
                  <a:srgbClr val="FFFFFF"/>
                </a:solidFill>
              </a14:hiddenFill>
            </a:ext>
          </a:extLst>
        </p:spPr>
      </p:pic>
      <p:pic>
        <p:nvPicPr>
          <p:cNvPr id="3" name="Picture 8" descr="Symbolism: How This Literary Device Is Used, With Examples">
            <a:extLst>
              <a:ext uri="{FF2B5EF4-FFF2-40B4-BE49-F238E27FC236}">
                <a16:creationId xmlns:a16="http://schemas.microsoft.com/office/drawing/2014/main" id="{02EAB747-32B1-7D59-03B7-D9F6862BC88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908675" y="2628900"/>
            <a:ext cx="3690938" cy="1716088"/>
          </a:xfrm>
          <a:prstGeom prst="rect">
            <a:avLst/>
          </a:prstGeom>
          <a:extLst>
            <a:ext uri="{909E8E84-426E-40DD-AFC4-6F175D3DCCD1}">
              <a14:hiddenFill xmlns:a14="http://schemas.microsoft.com/office/drawing/2010/main">
                <a:solidFill>
                  <a:srgbClr val="FFFFFF"/>
                </a:solidFill>
              </a14:hiddenFill>
            </a:ext>
          </a:extLst>
        </p:spPr>
      </p:pic>
      <p:pic>
        <p:nvPicPr>
          <p:cNvPr id="8" name="Picture 20" descr="Building Community | Youth Collaboratory">
            <a:extLst>
              <a:ext uri="{FF2B5EF4-FFF2-40B4-BE49-F238E27FC236}">
                <a16:creationId xmlns:a16="http://schemas.microsoft.com/office/drawing/2014/main" id="{2C5A79DA-5D37-79FD-CE1A-A5D07C90684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379663" y="4398963"/>
            <a:ext cx="2400300" cy="1174750"/>
          </a:xfrm>
          <a:prstGeom prst="rect">
            <a:avLst/>
          </a:prstGeom>
          <a:extLst>
            <a:ext uri="{909E8E84-426E-40DD-AFC4-6F175D3DCCD1}">
              <a14:hiddenFill xmlns:a14="http://schemas.microsoft.com/office/drawing/2010/main">
                <a:solidFill>
                  <a:srgbClr val="FFFFFF"/>
                </a:solidFill>
              </a14:hiddenFill>
            </a:ext>
          </a:extLst>
        </p:spPr>
      </p:pic>
      <p:pic>
        <p:nvPicPr>
          <p:cNvPr id="10" name="Picture 6" descr="How Positive Reinforcement is Used in ABA">
            <a:extLst>
              <a:ext uri="{FF2B5EF4-FFF2-40B4-BE49-F238E27FC236}">
                <a16:creationId xmlns:a16="http://schemas.microsoft.com/office/drawing/2014/main" id="{9AB245F9-ECB1-D4E6-C830-49CD09B0FCA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833938" y="4398963"/>
            <a:ext cx="1833563" cy="1174750"/>
          </a:xfrm>
          <a:prstGeom prst="rect">
            <a:avLst/>
          </a:prstGeom>
          <a:extLst>
            <a:ext uri="{909E8E84-426E-40DD-AFC4-6F175D3DCCD1}">
              <a14:hiddenFill xmlns:a14="http://schemas.microsoft.com/office/drawing/2010/main">
                <a:solidFill>
                  <a:srgbClr val="FFFFFF"/>
                </a:solidFill>
              </a14:hiddenFill>
            </a:ext>
          </a:extLst>
        </p:spPr>
      </p:pic>
      <p:pic>
        <p:nvPicPr>
          <p:cNvPr id="7" name="Picture 14" descr="Intuitive Navigation for Modern Screen Sizes | Tourism Marketing Agency">
            <a:extLst>
              <a:ext uri="{FF2B5EF4-FFF2-40B4-BE49-F238E27FC236}">
                <a16:creationId xmlns:a16="http://schemas.microsoft.com/office/drawing/2014/main" id="{58577D80-25D8-F901-78A7-01FC9E02B8C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721475" y="4398963"/>
            <a:ext cx="2878138" cy="1174750"/>
          </a:xfrm>
          <a:prstGeom prst="rect">
            <a:avLst/>
          </a:prstGeom>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B3A80EE9-D4CA-709C-5A03-83CA56D5B4DC}"/>
              </a:ext>
            </a:extLst>
          </p:cNvPr>
          <p:cNvSpPr txBox="1"/>
          <p:nvPr/>
        </p:nvSpPr>
        <p:spPr>
          <a:xfrm>
            <a:off x="2905486" y="0"/>
            <a:ext cx="6381028" cy="523220"/>
          </a:xfrm>
          <a:prstGeom prst="rect">
            <a:avLst/>
          </a:prstGeom>
          <a:noFill/>
        </p:spPr>
        <p:txBody>
          <a:bodyPr wrap="square" rtlCol="0">
            <a:spAutoFit/>
          </a:bodyPr>
          <a:lstStyle/>
          <a:p>
            <a:pPr algn="ctr"/>
            <a:r>
              <a:rPr lang="en-GB" sz="2800" dirty="0"/>
              <a:t>Final Mood Board</a:t>
            </a:r>
          </a:p>
        </p:txBody>
      </p:sp>
    </p:spTree>
    <p:extLst>
      <p:ext uri="{BB962C8B-B14F-4D97-AF65-F5344CB8AC3E}">
        <p14:creationId xmlns:p14="http://schemas.microsoft.com/office/powerpoint/2010/main" val="230459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5CED807-2B01-97AB-78F9-FE3842F0662C}"/>
              </a:ext>
            </a:extLst>
          </p:cNvPr>
          <p:cNvSpPr>
            <a:spLocks noGrp="1" noRot="1" noMove="1" noResize="1" noEditPoints="1" noAdjustHandles="1" noChangeArrowheads="1" noChangeShapeType="1"/>
          </p:cNvSpPr>
          <p:nvPr/>
        </p:nvSpPr>
        <p:spPr>
          <a:xfrm>
            <a:off x="0" y="0"/>
            <a:ext cx="12192000" cy="6858000"/>
          </a:xfrm>
          <a:prstGeom prst="rect">
            <a:avLst/>
          </a:prstGeom>
          <a:solidFill>
            <a:srgbClr val="ECE5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92C1FD51-61A3-0BA6-5559-5B763BFBC949}"/>
              </a:ext>
            </a:extLst>
          </p:cNvPr>
          <p:cNvSpPr>
            <a:spLocks noGrp="1"/>
          </p:cNvSpPr>
          <p:nvPr>
            <p:ph type="title"/>
          </p:nvPr>
        </p:nvSpPr>
        <p:spPr/>
        <p:txBody>
          <a:bodyPr/>
          <a:lstStyle/>
          <a:p>
            <a:r>
              <a:rPr lang="en-GB" dirty="0"/>
              <a:t>Competitors - Yummly</a:t>
            </a:r>
          </a:p>
        </p:txBody>
      </p:sp>
      <p:pic>
        <p:nvPicPr>
          <p:cNvPr id="10242" name="Picture 2" descr="Yummly - Wikipedia">
            <a:extLst>
              <a:ext uri="{FF2B5EF4-FFF2-40B4-BE49-F238E27FC236}">
                <a16:creationId xmlns:a16="http://schemas.microsoft.com/office/drawing/2014/main" id="{44C1577F-90D3-BD9E-DC6B-09D1E7AE509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58125" y="0"/>
            <a:ext cx="4333875" cy="177688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Yummly - Wikipedia">
            <a:extLst>
              <a:ext uri="{FF2B5EF4-FFF2-40B4-BE49-F238E27FC236}">
                <a16:creationId xmlns:a16="http://schemas.microsoft.com/office/drawing/2014/main" id="{A2B5B9C9-6AC1-3FAC-D7B6-5F7726F796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58125" y="-47625"/>
            <a:ext cx="4333875" cy="177688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2D9838D1-01BC-2734-39FA-D8342012D751}"/>
              </a:ext>
            </a:extLst>
          </p:cNvPr>
          <p:cNvPicPr>
            <a:picLocks noChangeAspect="1"/>
          </p:cNvPicPr>
          <p:nvPr/>
        </p:nvPicPr>
        <p:blipFill rotWithShape="1">
          <a:blip r:embed="rId3"/>
          <a:srcRect l="20547" t="24652" r="22891" b="10695"/>
          <a:stretch/>
        </p:blipFill>
        <p:spPr>
          <a:xfrm>
            <a:off x="2647949" y="1824514"/>
            <a:ext cx="6896101" cy="4433887"/>
          </a:xfrm>
          <a:prstGeom prst="rect">
            <a:avLst/>
          </a:prstGeom>
        </p:spPr>
      </p:pic>
    </p:spTree>
    <p:extLst>
      <p:ext uri="{BB962C8B-B14F-4D97-AF65-F5344CB8AC3E}">
        <p14:creationId xmlns:p14="http://schemas.microsoft.com/office/powerpoint/2010/main" val="27890393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04E3A03-7EC2-947E-CEA9-577750577B43}"/>
              </a:ext>
            </a:extLst>
          </p:cNvPr>
          <p:cNvSpPr>
            <a:spLocks noGrp="1" noRot="1" noMove="1" noResize="1" noEditPoints="1" noAdjustHandles="1" noChangeArrowheads="1" noChangeShapeType="1"/>
          </p:cNvSpPr>
          <p:nvPr/>
        </p:nvSpPr>
        <p:spPr>
          <a:xfrm>
            <a:off x="-200025" y="-19050"/>
            <a:ext cx="12392025" cy="6894626"/>
          </a:xfrm>
          <a:prstGeom prst="rect">
            <a:avLst/>
          </a:prstGeom>
          <a:solidFill>
            <a:srgbClr val="ECE5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B7174D58-59F5-2064-93A0-2C46E694B70A}"/>
              </a:ext>
            </a:extLst>
          </p:cNvPr>
          <p:cNvSpPr/>
          <p:nvPr/>
        </p:nvSpPr>
        <p:spPr>
          <a:xfrm>
            <a:off x="5905501" y="1820751"/>
            <a:ext cx="6286500" cy="4019551"/>
          </a:xfrm>
          <a:prstGeom prst="rect">
            <a:avLst/>
          </a:prstGeom>
          <a:solidFill>
            <a:srgbClr val="9B66E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600" dirty="0"/>
              <a:t>v</a:t>
            </a:r>
          </a:p>
        </p:txBody>
      </p:sp>
      <p:sp>
        <p:nvSpPr>
          <p:cNvPr id="8" name="Rectangle 7">
            <a:extLst>
              <a:ext uri="{FF2B5EF4-FFF2-40B4-BE49-F238E27FC236}">
                <a16:creationId xmlns:a16="http://schemas.microsoft.com/office/drawing/2014/main" id="{15369315-AE75-A7AF-42D2-79CC1257B870}"/>
              </a:ext>
            </a:extLst>
          </p:cNvPr>
          <p:cNvSpPr/>
          <p:nvPr/>
        </p:nvSpPr>
        <p:spPr>
          <a:xfrm>
            <a:off x="1" y="1820751"/>
            <a:ext cx="5905500" cy="4019551"/>
          </a:xfrm>
          <a:prstGeom prst="rect">
            <a:avLst/>
          </a:prstGeom>
          <a:solidFill>
            <a:srgbClr val="8332A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600" dirty="0"/>
              <a:t>v</a:t>
            </a:r>
          </a:p>
        </p:txBody>
      </p:sp>
      <p:sp>
        <p:nvSpPr>
          <p:cNvPr id="2" name="Title 1">
            <a:extLst>
              <a:ext uri="{FF2B5EF4-FFF2-40B4-BE49-F238E27FC236}">
                <a16:creationId xmlns:a16="http://schemas.microsoft.com/office/drawing/2014/main" id="{C432CC9B-D183-8400-33ED-CB2D2A4CED8B}"/>
              </a:ext>
            </a:extLst>
          </p:cNvPr>
          <p:cNvSpPr>
            <a:spLocks noGrp="1"/>
          </p:cNvSpPr>
          <p:nvPr>
            <p:ph type="title"/>
          </p:nvPr>
        </p:nvSpPr>
        <p:spPr>
          <a:xfrm>
            <a:off x="839788" y="412750"/>
            <a:ext cx="10515600" cy="1325563"/>
          </a:xfrm>
        </p:spPr>
        <p:txBody>
          <a:bodyPr/>
          <a:lstStyle/>
          <a:p>
            <a:r>
              <a:rPr lang="en-GB" dirty="0"/>
              <a:t>Competitors - BBC Good Food</a:t>
            </a:r>
          </a:p>
        </p:txBody>
      </p:sp>
      <p:sp>
        <p:nvSpPr>
          <p:cNvPr id="3" name="Text Placeholder 2">
            <a:extLst>
              <a:ext uri="{FF2B5EF4-FFF2-40B4-BE49-F238E27FC236}">
                <a16:creationId xmlns:a16="http://schemas.microsoft.com/office/drawing/2014/main" id="{73908DF2-3EFB-3038-6B8C-82C372DFCDCF}"/>
              </a:ext>
            </a:extLst>
          </p:cNvPr>
          <p:cNvSpPr>
            <a:spLocks noGrp="1"/>
          </p:cNvSpPr>
          <p:nvPr>
            <p:ph type="body" idx="1"/>
          </p:nvPr>
        </p:nvSpPr>
        <p:spPr/>
        <p:txBody>
          <a:bodyPr/>
          <a:lstStyle/>
          <a:p>
            <a:r>
              <a:rPr lang="en-GB" dirty="0">
                <a:solidFill>
                  <a:schemeClr val="bg1"/>
                </a:solidFill>
              </a:rPr>
              <a:t>Print</a:t>
            </a:r>
          </a:p>
        </p:txBody>
      </p:sp>
      <p:sp>
        <p:nvSpPr>
          <p:cNvPr id="4" name="Content Placeholder 3">
            <a:extLst>
              <a:ext uri="{FF2B5EF4-FFF2-40B4-BE49-F238E27FC236}">
                <a16:creationId xmlns:a16="http://schemas.microsoft.com/office/drawing/2014/main" id="{411BF255-F725-4B20-D38C-DD2ABAB2EEEC}"/>
              </a:ext>
            </a:extLst>
          </p:cNvPr>
          <p:cNvSpPr>
            <a:spLocks noGrp="1"/>
          </p:cNvSpPr>
          <p:nvPr>
            <p:ph sz="half" idx="2"/>
          </p:nvPr>
        </p:nvSpPr>
        <p:spPr/>
        <p:txBody>
          <a:bodyPr/>
          <a:lstStyle/>
          <a:p>
            <a:r>
              <a:rPr lang="en-GB" dirty="0">
                <a:solidFill>
                  <a:schemeClr val="bg1"/>
                </a:solidFill>
              </a:rPr>
              <a:t>UK’s top selling food magazine</a:t>
            </a:r>
          </a:p>
          <a:p>
            <a:r>
              <a:rPr lang="en-GB" dirty="0">
                <a:solidFill>
                  <a:schemeClr val="bg1"/>
                </a:solidFill>
              </a:rPr>
              <a:t>628,000 readers</a:t>
            </a:r>
          </a:p>
          <a:p>
            <a:r>
              <a:rPr lang="en-GB" dirty="0">
                <a:solidFill>
                  <a:schemeClr val="bg1"/>
                </a:solidFill>
              </a:rPr>
              <a:t>130,936 Subscriptions</a:t>
            </a:r>
          </a:p>
          <a:p>
            <a:r>
              <a:rPr lang="en-GB" dirty="0">
                <a:solidFill>
                  <a:schemeClr val="bg1"/>
                </a:solidFill>
              </a:rPr>
              <a:t>28% Male readers</a:t>
            </a:r>
          </a:p>
          <a:p>
            <a:r>
              <a:rPr lang="en-GB" dirty="0">
                <a:solidFill>
                  <a:schemeClr val="bg1"/>
                </a:solidFill>
              </a:rPr>
              <a:t>72% Female readers</a:t>
            </a:r>
          </a:p>
          <a:p>
            <a:r>
              <a:rPr lang="en-GB" dirty="0">
                <a:solidFill>
                  <a:schemeClr val="bg1"/>
                </a:solidFill>
              </a:rPr>
              <a:t>Average age of 45</a:t>
            </a:r>
          </a:p>
        </p:txBody>
      </p:sp>
      <p:sp>
        <p:nvSpPr>
          <p:cNvPr id="5" name="Text Placeholder 4">
            <a:extLst>
              <a:ext uri="{FF2B5EF4-FFF2-40B4-BE49-F238E27FC236}">
                <a16:creationId xmlns:a16="http://schemas.microsoft.com/office/drawing/2014/main" id="{C05ACD88-8877-2604-D5AC-CD9DBA54BC01}"/>
              </a:ext>
            </a:extLst>
          </p:cNvPr>
          <p:cNvSpPr>
            <a:spLocks noGrp="1"/>
          </p:cNvSpPr>
          <p:nvPr>
            <p:ph type="body" sz="quarter" idx="3"/>
          </p:nvPr>
        </p:nvSpPr>
        <p:spPr/>
        <p:txBody>
          <a:bodyPr/>
          <a:lstStyle/>
          <a:p>
            <a:r>
              <a:rPr lang="en-GB" dirty="0">
                <a:solidFill>
                  <a:schemeClr val="bg1"/>
                </a:solidFill>
              </a:rPr>
              <a:t>Digital</a:t>
            </a:r>
          </a:p>
        </p:txBody>
      </p:sp>
      <p:sp>
        <p:nvSpPr>
          <p:cNvPr id="6" name="Content Placeholder 5">
            <a:extLst>
              <a:ext uri="{FF2B5EF4-FFF2-40B4-BE49-F238E27FC236}">
                <a16:creationId xmlns:a16="http://schemas.microsoft.com/office/drawing/2014/main" id="{F7F208EA-ECC4-6790-5CBD-CEE23177E209}"/>
              </a:ext>
            </a:extLst>
          </p:cNvPr>
          <p:cNvSpPr>
            <a:spLocks noGrp="1"/>
          </p:cNvSpPr>
          <p:nvPr>
            <p:ph sz="quarter" idx="4"/>
          </p:nvPr>
        </p:nvSpPr>
        <p:spPr/>
        <p:txBody>
          <a:bodyPr/>
          <a:lstStyle/>
          <a:p>
            <a:r>
              <a:rPr lang="en-GB" dirty="0">
                <a:solidFill>
                  <a:schemeClr val="bg1"/>
                </a:solidFill>
              </a:rPr>
              <a:t>UK’s biggest food website</a:t>
            </a:r>
          </a:p>
          <a:p>
            <a:r>
              <a:rPr lang="en-GB" dirty="0">
                <a:solidFill>
                  <a:schemeClr val="bg1"/>
                </a:solidFill>
              </a:rPr>
              <a:t>94.6 million page views</a:t>
            </a:r>
          </a:p>
          <a:p>
            <a:r>
              <a:rPr lang="en-GB" dirty="0">
                <a:solidFill>
                  <a:schemeClr val="bg1"/>
                </a:solidFill>
              </a:rPr>
              <a:t>26 million unique users</a:t>
            </a:r>
          </a:p>
          <a:p>
            <a:r>
              <a:rPr lang="en-GB" dirty="0">
                <a:solidFill>
                  <a:schemeClr val="bg1"/>
                </a:solidFill>
              </a:rPr>
              <a:t>36% Male readers</a:t>
            </a:r>
          </a:p>
          <a:p>
            <a:r>
              <a:rPr lang="en-GB" dirty="0">
                <a:solidFill>
                  <a:schemeClr val="bg1"/>
                </a:solidFill>
              </a:rPr>
              <a:t>64% Female readers</a:t>
            </a:r>
          </a:p>
          <a:p>
            <a:r>
              <a:rPr lang="en-GB" dirty="0">
                <a:solidFill>
                  <a:schemeClr val="bg1"/>
                </a:solidFill>
              </a:rPr>
              <a:t>Average age of 44</a:t>
            </a:r>
          </a:p>
          <a:p>
            <a:endParaRPr lang="en-GB" dirty="0"/>
          </a:p>
        </p:txBody>
      </p:sp>
      <p:sp>
        <p:nvSpPr>
          <p:cNvPr id="7" name="TextBox 6">
            <a:extLst>
              <a:ext uri="{FF2B5EF4-FFF2-40B4-BE49-F238E27FC236}">
                <a16:creationId xmlns:a16="http://schemas.microsoft.com/office/drawing/2014/main" id="{EF9ABCC4-15DD-E1BA-9B26-55ED73093F1B}"/>
              </a:ext>
            </a:extLst>
          </p:cNvPr>
          <p:cNvSpPr txBox="1"/>
          <p:nvPr/>
        </p:nvSpPr>
        <p:spPr>
          <a:xfrm>
            <a:off x="838200" y="6272101"/>
            <a:ext cx="10515600" cy="707886"/>
          </a:xfrm>
          <a:prstGeom prst="rect">
            <a:avLst/>
          </a:prstGeom>
          <a:noFill/>
        </p:spPr>
        <p:txBody>
          <a:bodyPr wrap="square" rtlCol="0">
            <a:spAutoFit/>
          </a:bodyPr>
          <a:lstStyle/>
          <a:p>
            <a:r>
              <a:rPr lang="en-GB" sz="1100" dirty="0"/>
              <a:t>Immediate Media (2021) </a:t>
            </a:r>
            <a:r>
              <a:rPr lang="en-GB" sz="1100" i="1" dirty="0"/>
              <a:t>Media pack </a:t>
            </a:r>
            <a:r>
              <a:rPr lang="en-GB" sz="1100" dirty="0"/>
              <a:t>[online]. London: Immediate Media. Available from: </a:t>
            </a:r>
            <a:r>
              <a:rPr lang="en-GB" sz="1100" dirty="0">
                <a:hlinkClick r:id="rId2"/>
              </a:rPr>
              <a:t>https://www.immediate.co.uk/wp-content/uploads/2021/08/IMFood-Media-pack-2021.pdf</a:t>
            </a:r>
            <a:r>
              <a:rPr lang="en-GB" sz="1100" dirty="0"/>
              <a:t> [Accessed 13 March 2023]</a:t>
            </a:r>
          </a:p>
          <a:p>
            <a:endParaRPr lang="en-GB" dirty="0"/>
          </a:p>
        </p:txBody>
      </p:sp>
      <p:pic>
        <p:nvPicPr>
          <p:cNvPr id="9218" name="Picture 2" descr="BBC Good Food - YouTube">
            <a:extLst>
              <a:ext uri="{FF2B5EF4-FFF2-40B4-BE49-F238E27FC236}">
                <a16:creationId xmlns:a16="http://schemas.microsoft.com/office/drawing/2014/main" id="{5928F995-2F74-2720-DC7F-8BB6B92237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77400" y="17576"/>
            <a:ext cx="2409824" cy="2409824"/>
          </a:xfrm>
          <a:prstGeom prst="ellipse">
            <a:avLst/>
          </a:prstGeom>
          <a:ln>
            <a:noFill/>
          </a:ln>
          <a:effectLst>
            <a:outerShdw blurRad="50800" dist="38100" dir="2700000" algn="tl" rotWithShape="0">
              <a:prstClr val="black">
                <a:alpha val="40000"/>
              </a:prstClr>
            </a:outerShdw>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83202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E139C00-F77E-DA1B-8173-98F6BE712FD8}"/>
              </a:ext>
            </a:extLst>
          </p:cNvPr>
          <p:cNvSpPr>
            <a:spLocks noGrp="1" noRot="1" noMove="1" noResize="1" noEditPoints="1" noAdjustHandles="1" noChangeArrowheads="1" noChangeShapeType="1"/>
          </p:cNvSpPr>
          <p:nvPr/>
        </p:nvSpPr>
        <p:spPr>
          <a:xfrm>
            <a:off x="0" y="0"/>
            <a:ext cx="12192000" cy="6858000"/>
          </a:xfrm>
          <a:prstGeom prst="rect">
            <a:avLst/>
          </a:prstGeom>
          <a:solidFill>
            <a:srgbClr val="ECE5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73037A48-EEA1-7A37-8BF4-352377141342}"/>
              </a:ext>
            </a:extLst>
          </p:cNvPr>
          <p:cNvSpPr>
            <a:spLocks noGrp="1"/>
          </p:cNvSpPr>
          <p:nvPr>
            <p:ph type="title"/>
          </p:nvPr>
        </p:nvSpPr>
        <p:spPr/>
        <p:txBody>
          <a:bodyPr/>
          <a:lstStyle/>
          <a:p>
            <a:r>
              <a:rPr lang="en-GB" dirty="0"/>
              <a:t>Logo</a:t>
            </a:r>
          </a:p>
        </p:txBody>
      </p:sp>
      <p:pic>
        <p:nvPicPr>
          <p:cNvPr id="11266" name="Picture 2" descr="We:th - Wikipedia">
            <a:extLst>
              <a:ext uri="{FF2B5EF4-FFF2-40B4-BE49-F238E27FC236}">
                <a16:creationId xmlns:a16="http://schemas.microsoft.com/office/drawing/2014/main" id="{67D12D43-CC1C-ADB8-3C0C-7257555AE5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966912"/>
            <a:ext cx="2924175" cy="292417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8A5166C0-ECB3-E9E3-41F3-C02FDF67666E}"/>
              </a:ext>
            </a:extLst>
          </p:cNvPr>
          <p:cNvSpPr txBox="1"/>
          <p:nvPr/>
        </p:nvSpPr>
        <p:spPr>
          <a:xfrm>
            <a:off x="790074" y="4905375"/>
            <a:ext cx="2924175" cy="1046440"/>
          </a:xfrm>
          <a:prstGeom prst="rect">
            <a:avLst/>
          </a:prstGeom>
          <a:noFill/>
        </p:spPr>
        <p:txBody>
          <a:bodyPr wrap="square" rtlCol="0">
            <a:spAutoFit/>
          </a:bodyPr>
          <a:lstStyle/>
          <a:p>
            <a:r>
              <a:rPr lang="en-GB" dirty="0"/>
              <a:t>Inspiration</a:t>
            </a:r>
          </a:p>
          <a:p>
            <a:r>
              <a:rPr lang="en-GB" sz="1100" dirty="0"/>
              <a:t>Wikipedia (2022) </a:t>
            </a:r>
            <a:r>
              <a:rPr lang="en-GB" sz="1100" i="1" dirty="0"/>
              <a:t>Digital cover featuring artwork by Kino of Pentagon. </a:t>
            </a:r>
            <a:r>
              <a:rPr lang="en-GB" sz="1100" dirty="0"/>
              <a:t>Available from: </a:t>
            </a:r>
            <a:r>
              <a:rPr lang="en-GB" sz="1100" dirty="0">
                <a:hlinkClick r:id="rId3"/>
              </a:rPr>
              <a:t>https://en.wikipedia.org/wiki/We:th</a:t>
            </a:r>
            <a:r>
              <a:rPr lang="en-GB" sz="1100" dirty="0"/>
              <a:t> [Accessed 13 March 2023]</a:t>
            </a:r>
          </a:p>
        </p:txBody>
      </p:sp>
      <p:sp>
        <p:nvSpPr>
          <p:cNvPr id="8" name="TextBox 7">
            <a:extLst>
              <a:ext uri="{FF2B5EF4-FFF2-40B4-BE49-F238E27FC236}">
                <a16:creationId xmlns:a16="http://schemas.microsoft.com/office/drawing/2014/main" id="{83E67DEC-001C-169B-6A7D-F2DC09B0D43A}"/>
              </a:ext>
            </a:extLst>
          </p:cNvPr>
          <p:cNvSpPr txBox="1"/>
          <p:nvPr/>
        </p:nvSpPr>
        <p:spPr>
          <a:xfrm>
            <a:off x="7970268" y="4905375"/>
            <a:ext cx="2924175" cy="369332"/>
          </a:xfrm>
          <a:prstGeom prst="rect">
            <a:avLst/>
          </a:prstGeom>
          <a:noFill/>
        </p:spPr>
        <p:txBody>
          <a:bodyPr wrap="square" rtlCol="0">
            <a:spAutoFit/>
          </a:bodyPr>
          <a:lstStyle/>
          <a:p>
            <a:r>
              <a:rPr lang="en-GB" dirty="0"/>
              <a:t>My Logo Idea</a:t>
            </a:r>
          </a:p>
        </p:txBody>
      </p:sp>
      <p:pic>
        <p:nvPicPr>
          <p:cNvPr id="1026" name="Picture 2" descr="Close up photo of an English daisy flower head in bloom.">
            <a:extLst>
              <a:ext uri="{FF2B5EF4-FFF2-40B4-BE49-F238E27FC236}">
                <a16:creationId xmlns:a16="http://schemas.microsoft.com/office/drawing/2014/main" id="{86FF4A1A-A46A-44DA-D0A2-B61A2ADC3B6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34336" y="1966911"/>
            <a:ext cx="2924175" cy="292417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 close-up of a flower">
            <a:extLst>
              <a:ext uri="{FF2B5EF4-FFF2-40B4-BE49-F238E27FC236}">
                <a16:creationId xmlns:a16="http://schemas.microsoft.com/office/drawing/2014/main" id="{7767EC8B-B367-61E1-6EBE-8895CCA3041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84546" y="1268171"/>
            <a:ext cx="4321654" cy="4321654"/>
          </a:xfrm>
          <a:prstGeom prst="rect">
            <a:avLst/>
          </a:prstGeom>
        </p:spPr>
      </p:pic>
      <p:sp>
        <p:nvSpPr>
          <p:cNvPr id="3" name="TextBox 2">
            <a:extLst>
              <a:ext uri="{FF2B5EF4-FFF2-40B4-BE49-F238E27FC236}">
                <a16:creationId xmlns:a16="http://schemas.microsoft.com/office/drawing/2014/main" id="{DC2565F9-63DE-99C7-D9B4-688E2901CE6B}"/>
              </a:ext>
            </a:extLst>
          </p:cNvPr>
          <p:cNvSpPr txBox="1"/>
          <p:nvPr/>
        </p:nvSpPr>
        <p:spPr>
          <a:xfrm>
            <a:off x="4434336" y="4905375"/>
            <a:ext cx="2924175" cy="877163"/>
          </a:xfrm>
          <a:prstGeom prst="rect">
            <a:avLst/>
          </a:prstGeom>
          <a:noFill/>
        </p:spPr>
        <p:txBody>
          <a:bodyPr wrap="square" rtlCol="0">
            <a:spAutoFit/>
          </a:bodyPr>
          <a:lstStyle/>
          <a:p>
            <a:r>
              <a:rPr lang="en-GB" dirty="0"/>
              <a:t>Inspiration</a:t>
            </a:r>
          </a:p>
          <a:p>
            <a:r>
              <a:rPr lang="en-GB" sz="1100" dirty="0"/>
              <a:t>Gardner’s Path (2023) </a:t>
            </a:r>
            <a:r>
              <a:rPr lang="en-GB" sz="1100" i="1" dirty="0"/>
              <a:t>Daisies. </a:t>
            </a:r>
            <a:r>
              <a:rPr lang="en-GB" sz="1100" dirty="0"/>
              <a:t>Available from: </a:t>
            </a:r>
            <a:r>
              <a:rPr lang="en-GB" sz="1100" dirty="0">
                <a:hlinkClick r:id="rId6"/>
              </a:rPr>
              <a:t>https://gardenerspath.com/types-of-daisy/</a:t>
            </a:r>
            <a:r>
              <a:rPr lang="en-GB" sz="1100" dirty="0"/>
              <a:t>    [Accessed 14 March 2023]</a:t>
            </a:r>
          </a:p>
        </p:txBody>
      </p:sp>
    </p:spTree>
    <p:extLst>
      <p:ext uri="{BB962C8B-B14F-4D97-AF65-F5344CB8AC3E}">
        <p14:creationId xmlns:p14="http://schemas.microsoft.com/office/powerpoint/2010/main" val="26595859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4B37D76-E9FC-3645-1777-849C801C4A22}"/>
              </a:ext>
            </a:extLst>
          </p:cNvPr>
          <p:cNvSpPr>
            <a:spLocks noGrp="1" noRot="1" noMove="1" noResize="1" noEditPoints="1" noAdjustHandles="1" noChangeArrowheads="1" noChangeShapeType="1"/>
          </p:cNvSpPr>
          <p:nvPr/>
        </p:nvSpPr>
        <p:spPr>
          <a:xfrm>
            <a:off x="0" y="-7937"/>
            <a:ext cx="12192000" cy="6865937"/>
          </a:xfrm>
          <a:prstGeom prst="rect">
            <a:avLst/>
          </a:prstGeom>
          <a:solidFill>
            <a:srgbClr val="ECE5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8CE7F26A-48B6-BE4B-78FB-892020C96A89}"/>
              </a:ext>
            </a:extLst>
          </p:cNvPr>
          <p:cNvSpPr>
            <a:spLocks noGrp="1"/>
          </p:cNvSpPr>
          <p:nvPr>
            <p:ph type="title"/>
          </p:nvPr>
        </p:nvSpPr>
        <p:spPr/>
        <p:txBody>
          <a:bodyPr/>
          <a:lstStyle/>
          <a:p>
            <a:r>
              <a:rPr lang="en-GB" dirty="0"/>
              <a:t>Font</a:t>
            </a:r>
          </a:p>
        </p:txBody>
      </p:sp>
      <p:sp>
        <p:nvSpPr>
          <p:cNvPr id="3" name="Content Placeholder 2">
            <a:extLst>
              <a:ext uri="{FF2B5EF4-FFF2-40B4-BE49-F238E27FC236}">
                <a16:creationId xmlns:a16="http://schemas.microsoft.com/office/drawing/2014/main" id="{D820842C-06BB-14C4-3E0D-D9647DA7434F}"/>
              </a:ext>
            </a:extLst>
          </p:cNvPr>
          <p:cNvSpPr>
            <a:spLocks noGrp="1"/>
          </p:cNvSpPr>
          <p:nvPr>
            <p:ph idx="1"/>
          </p:nvPr>
        </p:nvSpPr>
        <p:spPr>
          <a:xfrm>
            <a:off x="838200" y="1649497"/>
            <a:ext cx="2691063" cy="4351338"/>
          </a:xfrm>
        </p:spPr>
        <p:txBody>
          <a:bodyPr>
            <a:normAutofit/>
          </a:bodyPr>
          <a:lstStyle/>
          <a:p>
            <a:pPr marL="0" indent="0">
              <a:buNone/>
            </a:pPr>
            <a:r>
              <a:rPr lang="en-GB" sz="7200" dirty="0">
                <a:latin typeface="Birds of Paradise  Personal use" pitchFamily="2" charset="0"/>
              </a:rPr>
              <a:t>Daisy</a:t>
            </a:r>
          </a:p>
          <a:p>
            <a:pPr marL="0" indent="0">
              <a:buNone/>
            </a:pPr>
            <a:r>
              <a:rPr lang="en-GB" sz="6000" dirty="0">
                <a:latin typeface="Birds of Paradise  Personal use" pitchFamily="2" charset="0"/>
              </a:rPr>
              <a:t>Daisy</a:t>
            </a:r>
            <a:endParaRPr lang="en-GB" sz="6600" dirty="0">
              <a:latin typeface="Birds of Paradise  Personal use" pitchFamily="2" charset="0"/>
            </a:endParaRPr>
          </a:p>
          <a:p>
            <a:pPr marL="0" indent="0">
              <a:buNone/>
            </a:pPr>
            <a:r>
              <a:rPr lang="en-GB" sz="4800" dirty="0">
                <a:latin typeface="Birds of Paradise  Personal use" pitchFamily="2" charset="0"/>
              </a:rPr>
              <a:t>Daisy</a:t>
            </a:r>
            <a:endParaRPr lang="en-GB" sz="4400" dirty="0">
              <a:latin typeface="Birds of Paradise  Personal use" pitchFamily="2" charset="0"/>
            </a:endParaRPr>
          </a:p>
          <a:p>
            <a:pPr marL="0" indent="0">
              <a:buNone/>
            </a:pPr>
            <a:r>
              <a:rPr lang="en-GB" sz="3600" dirty="0">
                <a:latin typeface="Birds of Paradise  Personal use" pitchFamily="2" charset="0"/>
              </a:rPr>
              <a:t>Daisy</a:t>
            </a:r>
          </a:p>
          <a:p>
            <a:pPr marL="0" indent="0">
              <a:buNone/>
            </a:pPr>
            <a:r>
              <a:rPr lang="en-GB" sz="2400" dirty="0">
                <a:latin typeface="Birds of Paradise  Personal use" pitchFamily="2" charset="0"/>
              </a:rPr>
              <a:t>Daisy</a:t>
            </a:r>
            <a:endParaRPr lang="en-GB" sz="2000" dirty="0">
              <a:latin typeface="Birds of Paradise  Personal use" pitchFamily="2" charset="0"/>
            </a:endParaRPr>
          </a:p>
          <a:p>
            <a:pPr marL="0" indent="0">
              <a:buNone/>
            </a:pPr>
            <a:endParaRPr lang="en-GB" sz="3200" dirty="0">
              <a:latin typeface="Birds of Paradise  Personal use" pitchFamily="2" charset="0"/>
            </a:endParaRPr>
          </a:p>
          <a:p>
            <a:pPr marL="0" indent="0">
              <a:buNone/>
            </a:pPr>
            <a:endParaRPr lang="en-GB" sz="6000" dirty="0">
              <a:latin typeface="Birds of Paradise  Personal use" pitchFamily="2" charset="0"/>
            </a:endParaRPr>
          </a:p>
          <a:p>
            <a:pPr marL="0" indent="0">
              <a:buNone/>
            </a:pPr>
            <a:endParaRPr lang="en-GB" sz="6600" dirty="0">
              <a:latin typeface="Birds of Paradise  Personal use" pitchFamily="2" charset="0"/>
            </a:endParaRPr>
          </a:p>
        </p:txBody>
      </p:sp>
      <p:sp>
        <p:nvSpPr>
          <p:cNvPr id="5" name="Content Placeholder 2">
            <a:extLst>
              <a:ext uri="{FF2B5EF4-FFF2-40B4-BE49-F238E27FC236}">
                <a16:creationId xmlns:a16="http://schemas.microsoft.com/office/drawing/2014/main" id="{B261B80D-3231-BC7A-20E1-D2364525606D}"/>
              </a:ext>
            </a:extLst>
          </p:cNvPr>
          <p:cNvSpPr txBox="1">
            <a:spLocks/>
          </p:cNvSpPr>
          <p:nvPr/>
        </p:nvSpPr>
        <p:spPr>
          <a:xfrm>
            <a:off x="3529263" y="1649497"/>
            <a:ext cx="2691063"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sz="7200" dirty="0">
                <a:latin typeface="Century Gothic" panose="020B0502020202020204" pitchFamily="34" charset="0"/>
              </a:rPr>
              <a:t>Daisy</a:t>
            </a:r>
            <a:endParaRPr lang="en-GB" sz="6600" dirty="0">
              <a:latin typeface="Century Gothic" panose="020B0502020202020204" pitchFamily="34" charset="0"/>
            </a:endParaRPr>
          </a:p>
          <a:p>
            <a:pPr marL="0" indent="0">
              <a:buNone/>
            </a:pPr>
            <a:r>
              <a:rPr lang="en-GB" sz="6000" dirty="0">
                <a:latin typeface="Century Gothic" panose="020B0502020202020204" pitchFamily="34" charset="0"/>
              </a:rPr>
              <a:t>Daisy</a:t>
            </a:r>
          </a:p>
          <a:p>
            <a:pPr marL="0" indent="0">
              <a:buNone/>
            </a:pPr>
            <a:r>
              <a:rPr lang="en-GB" sz="4800" dirty="0">
                <a:latin typeface="Century Gothic" panose="020B0502020202020204" pitchFamily="34" charset="0"/>
              </a:rPr>
              <a:t>Daisy</a:t>
            </a:r>
            <a:endParaRPr lang="en-GB" sz="6600" dirty="0">
              <a:latin typeface="Century Gothic" panose="020B0502020202020204" pitchFamily="34" charset="0"/>
            </a:endParaRPr>
          </a:p>
          <a:p>
            <a:pPr marL="0" indent="0">
              <a:buNone/>
            </a:pPr>
            <a:r>
              <a:rPr lang="en-GB" sz="3600" dirty="0">
                <a:latin typeface="Century Gothic" panose="020B0502020202020204" pitchFamily="34" charset="0"/>
              </a:rPr>
              <a:t>Daisy</a:t>
            </a:r>
          </a:p>
          <a:p>
            <a:pPr marL="0" indent="0">
              <a:buNone/>
            </a:pPr>
            <a:r>
              <a:rPr lang="en-GB" sz="2400" dirty="0">
                <a:latin typeface="Century Gothic" panose="020B0502020202020204" pitchFamily="34" charset="0"/>
              </a:rPr>
              <a:t>Daisy</a:t>
            </a:r>
          </a:p>
          <a:p>
            <a:pPr marL="0" indent="0">
              <a:buNone/>
            </a:pPr>
            <a:endParaRPr lang="en-GB" sz="6600" dirty="0">
              <a:latin typeface="Century Gothic" panose="020B0502020202020204" pitchFamily="34" charset="0"/>
            </a:endParaRPr>
          </a:p>
          <a:p>
            <a:pPr marL="0" indent="0">
              <a:buFont typeface="Arial" panose="020B0604020202020204" pitchFamily="34" charset="0"/>
              <a:buNone/>
            </a:pPr>
            <a:endParaRPr lang="en-GB" sz="6600" dirty="0">
              <a:latin typeface="Century Gothic" panose="020B0502020202020204" pitchFamily="34" charset="0"/>
            </a:endParaRPr>
          </a:p>
        </p:txBody>
      </p:sp>
      <p:sp>
        <p:nvSpPr>
          <p:cNvPr id="6" name="Content Placeholder 2">
            <a:extLst>
              <a:ext uri="{FF2B5EF4-FFF2-40B4-BE49-F238E27FC236}">
                <a16:creationId xmlns:a16="http://schemas.microsoft.com/office/drawing/2014/main" id="{5700B08F-A5BD-E248-5662-EB53360F49B5}"/>
              </a:ext>
            </a:extLst>
          </p:cNvPr>
          <p:cNvSpPr txBox="1">
            <a:spLocks/>
          </p:cNvSpPr>
          <p:nvPr/>
        </p:nvSpPr>
        <p:spPr>
          <a:xfrm>
            <a:off x="6445419" y="1690688"/>
            <a:ext cx="2691063"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sz="7200" dirty="0">
                <a:latin typeface="Rockwell Nova Light" panose="02060303020205020403" pitchFamily="18" charset="0"/>
              </a:rPr>
              <a:t>Daisy</a:t>
            </a:r>
            <a:endParaRPr lang="en-GB" sz="6600" dirty="0">
              <a:latin typeface="Rockwell Nova Light" panose="02060303020205020403" pitchFamily="18" charset="0"/>
            </a:endParaRPr>
          </a:p>
          <a:p>
            <a:pPr marL="0" indent="0">
              <a:buNone/>
            </a:pPr>
            <a:r>
              <a:rPr lang="en-GB" sz="6000" dirty="0">
                <a:latin typeface="Rockwell Nova Light" panose="02060303020205020403" pitchFamily="18" charset="0"/>
              </a:rPr>
              <a:t>Daisy</a:t>
            </a:r>
          </a:p>
          <a:p>
            <a:pPr marL="0" indent="0">
              <a:buNone/>
            </a:pPr>
            <a:r>
              <a:rPr lang="en-GB" sz="4800" dirty="0">
                <a:latin typeface="Rockwell Nova Light" panose="02060303020205020403" pitchFamily="18" charset="0"/>
              </a:rPr>
              <a:t>Daisy</a:t>
            </a:r>
            <a:endParaRPr lang="en-GB" sz="6600" dirty="0">
              <a:latin typeface="Rockwell Nova Light" panose="02060303020205020403" pitchFamily="18" charset="0"/>
            </a:endParaRPr>
          </a:p>
          <a:p>
            <a:pPr marL="0" indent="0">
              <a:buNone/>
            </a:pPr>
            <a:r>
              <a:rPr lang="en-GB" sz="3600" dirty="0">
                <a:latin typeface="Rockwell Nova Light" panose="02060303020205020403" pitchFamily="18" charset="0"/>
              </a:rPr>
              <a:t>Daisy</a:t>
            </a:r>
          </a:p>
          <a:p>
            <a:pPr marL="0" indent="0">
              <a:buNone/>
            </a:pPr>
            <a:r>
              <a:rPr lang="en-GB" sz="2400" dirty="0">
                <a:latin typeface="Rockwell Nova Light" panose="02060303020205020403" pitchFamily="18" charset="0"/>
              </a:rPr>
              <a:t>Daisy</a:t>
            </a:r>
          </a:p>
          <a:p>
            <a:pPr marL="0" indent="0">
              <a:buNone/>
            </a:pPr>
            <a:endParaRPr lang="en-GB" sz="6600" dirty="0">
              <a:latin typeface="Century Gothic" panose="020B0502020202020204" pitchFamily="34" charset="0"/>
            </a:endParaRPr>
          </a:p>
          <a:p>
            <a:pPr marL="0" indent="0">
              <a:buFont typeface="Arial" panose="020B0604020202020204" pitchFamily="34" charset="0"/>
              <a:buNone/>
            </a:pPr>
            <a:endParaRPr lang="en-GB" sz="6600" dirty="0">
              <a:latin typeface="Century Gothic" panose="020B0502020202020204" pitchFamily="34" charset="0"/>
            </a:endParaRPr>
          </a:p>
        </p:txBody>
      </p:sp>
      <p:sp>
        <p:nvSpPr>
          <p:cNvPr id="7" name="Content Placeholder 2">
            <a:extLst>
              <a:ext uri="{FF2B5EF4-FFF2-40B4-BE49-F238E27FC236}">
                <a16:creationId xmlns:a16="http://schemas.microsoft.com/office/drawing/2014/main" id="{893F8C38-D9B0-848F-B92D-D1DCFDBC1DF0}"/>
              </a:ext>
            </a:extLst>
          </p:cNvPr>
          <p:cNvSpPr txBox="1">
            <a:spLocks/>
          </p:cNvSpPr>
          <p:nvPr/>
        </p:nvSpPr>
        <p:spPr>
          <a:xfrm>
            <a:off x="9485901" y="1649497"/>
            <a:ext cx="2691063"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sz="7200" dirty="0">
                <a:latin typeface="Cream Candy" panose="02000500000000000000" pitchFamily="50" charset="0"/>
              </a:rPr>
              <a:t>Daisy</a:t>
            </a:r>
            <a:endParaRPr lang="en-GB" sz="6600" dirty="0">
              <a:latin typeface="Cream Candy" panose="02000500000000000000" pitchFamily="50" charset="0"/>
            </a:endParaRPr>
          </a:p>
          <a:p>
            <a:pPr marL="0" indent="0">
              <a:buNone/>
            </a:pPr>
            <a:r>
              <a:rPr lang="en-GB" sz="6000" dirty="0">
                <a:latin typeface="Cream Candy" panose="02000500000000000000" pitchFamily="50" charset="0"/>
              </a:rPr>
              <a:t>Daisy</a:t>
            </a:r>
          </a:p>
          <a:p>
            <a:pPr marL="0" indent="0">
              <a:buNone/>
            </a:pPr>
            <a:r>
              <a:rPr lang="en-GB" sz="4800" dirty="0">
                <a:latin typeface="Cream Candy" panose="02000500000000000000" pitchFamily="50" charset="0"/>
              </a:rPr>
              <a:t>Daisy</a:t>
            </a:r>
            <a:endParaRPr lang="en-GB" sz="6600" dirty="0">
              <a:latin typeface="Cream Candy" panose="02000500000000000000" pitchFamily="50" charset="0"/>
            </a:endParaRPr>
          </a:p>
          <a:p>
            <a:pPr marL="0" indent="0">
              <a:buNone/>
            </a:pPr>
            <a:r>
              <a:rPr lang="en-GB" sz="3600" dirty="0">
                <a:latin typeface="Cream Candy" panose="02000500000000000000" pitchFamily="50" charset="0"/>
              </a:rPr>
              <a:t>Daisy</a:t>
            </a:r>
          </a:p>
          <a:p>
            <a:pPr marL="0" indent="0">
              <a:buNone/>
            </a:pPr>
            <a:r>
              <a:rPr lang="en-GB" sz="2400" dirty="0">
                <a:latin typeface="Cream Candy" panose="02000500000000000000" pitchFamily="50" charset="0"/>
              </a:rPr>
              <a:t>Daisy</a:t>
            </a:r>
          </a:p>
          <a:p>
            <a:pPr marL="0" indent="0">
              <a:buNone/>
            </a:pPr>
            <a:endParaRPr lang="en-GB" sz="6600" dirty="0">
              <a:latin typeface="Century Gothic" panose="020B0502020202020204" pitchFamily="34" charset="0"/>
            </a:endParaRPr>
          </a:p>
          <a:p>
            <a:pPr marL="0" indent="0">
              <a:buFont typeface="Arial" panose="020B0604020202020204" pitchFamily="34" charset="0"/>
              <a:buNone/>
            </a:pPr>
            <a:endParaRPr lang="en-GB" sz="6600" dirty="0">
              <a:latin typeface="Century Gothic" panose="020B0502020202020204" pitchFamily="34" charset="0"/>
            </a:endParaRPr>
          </a:p>
        </p:txBody>
      </p:sp>
    </p:spTree>
    <p:extLst>
      <p:ext uri="{BB962C8B-B14F-4D97-AF65-F5344CB8AC3E}">
        <p14:creationId xmlns:p14="http://schemas.microsoft.com/office/powerpoint/2010/main" val="42018483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8BD5DC6-3CB5-E07D-FA63-D2D0C1EC8D42}"/>
              </a:ext>
            </a:extLst>
          </p:cNvPr>
          <p:cNvSpPr>
            <a:spLocks noGrp="1" noRot="1" noMove="1" noResize="1" noEditPoints="1" noAdjustHandles="1" noChangeArrowheads="1" noChangeShapeType="1"/>
          </p:cNvSpPr>
          <p:nvPr/>
        </p:nvSpPr>
        <p:spPr>
          <a:xfrm>
            <a:off x="0" y="-47626"/>
            <a:ext cx="12192000" cy="7058025"/>
          </a:xfrm>
          <a:prstGeom prst="rect">
            <a:avLst/>
          </a:prstGeom>
          <a:solidFill>
            <a:srgbClr val="ECE5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437F4809-85C7-B786-BC07-1A13F8702E8E}"/>
              </a:ext>
            </a:extLst>
          </p:cNvPr>
          <p:cNvSpPr>
            <a:spLocks noGrp="1"/>
          </p:cNvSpPr>
          <p:nvPr>
            <p:ph type="title"/>
          </p:nvPr>
        </p:nvSpPr>
        <p:spPr/>
        <p:txBody>
          <a:bodyPr/>
          <a:lstStyle/>
          <a:p>
            <a:r>
              <a:rPr lang="en-GB" dirty="0"/>
              <a:t>Colour Pallet</a:t>
            </a:r>
          </a:p>
        </p:txBody>
      </p:sp>
      <p:pic>
        <p:nvPicPr>
          <p:cNvPr id="4" name="Picture 3">
            <a:extLst>
              <a:ext uri="{FF2B5EF4-FFF2-40B4-BE49-F238E27FC236}">
                <a16:creationId xmlns:a16="http://schemas.microsoft.com/office/drawing/2014/main" id="{C490D461-8EC8-4E4F-3084-416CC517E16C}"/>
              </a:ext>
            </a:extLst>
          </p:cNvPr>
          <p:cNvPicPr>
            <a:picLocks noChangeAspect="1"/>
          </p:cNvPicPr>
          <p:nvPr/>
        </p:nvPicPr>
        <p:blipFill rotWithShape="1">
          <a:blip r:embed="rId2"/>
          <a:srcRect t="34639" b="10790"/>
          <a:stretch/>
        </p:blipFill>
        <p:spPr>
          <a:xfrm>
            <a:off x="204787" y="2055813"/>
            <a:ext cx="11782425" cy="3616719"/>
          </a:xfrm>
          <a:prstGeom prst="rect">
            <a:avLst/>
          </a:prstGeom>
          <a:ln>
            <a:solidFill>
              <a:schemeClr val="tx1"/>
            </a:solidFill>
          </a:ln>
        </p:spPr>
      </p:pic>
    </p:spTree>
    <p:extLst>
      <p:ext uri="{BB962C8B-B14F-4D97-AF65-F5344CB8AC3E}">
        <p14:creationId xmlns:p14="http://schemas.microsoft.com/office/powerpoint/2010/main" val="31870404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5C3D7947-0451-9FC1-CB03-822B2F294D35}"/>
              </a:ext>
            </a:extLst>
          </p:cNvPr>
          <p:cNvSpPr>
            <a:spLocks noGrp="1" noRot="1" noMove="1" noResize="1" noEditPoints="1" noAdjustHandles="1" noChangeArrowheads="1" noChangeShapeType="1"/>
          </p:cNvSpPr>
          <p:nvPr/>
        </p:nvSpPr>
        <p:spPr>
          <a:xfrm>
            <a:off x="0" y="-16004"/>
            <a:ext cx="12188952" cy="6874003"/>
          </a:xfrm>
          <a:prstGeom prst="rect">
            <a:avLst/>
          </a:prstGeom>
          <a:solidFill>
            <a:srgbClr val="ECE5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E00B2E39-FF3A-612E-66AF-B45DBE2B884A}"/>
              </a:ext>
            </a:extLst>
          </p:cNvPr>
          <p:cNvSpPr/>
          <p:nvPr/>
        </p:nvSpPr>
        <p:spPr>
          <a:xfrm>
            <a:off x="-3275719" y="-508379"/>
            <a:ext cx="7442991" cy="7874758"/>
          </a:xfrm>
          <a:prstGeom prst="ellipse">
            <a:avLst/>
          </a:prstGeom>
          <a:solidFill>
            <a:srgbClr val="9B66E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Title 1">
            <a:extLst>
              <a:ext uri="{FF2B5EF4-FFF2-40B4-BE49-F238E27FC236}">
                <a16:creationId xmlns:a16="http://schemas.microsoft.com/office/drawing/2014/main" id="{85DC9677-CCAA-AE13-8DC8-FF38411ED952}"/>
              </a:ext>
            </a:extLst>
          </p:cNvPr>
          <p:cNvSpPr>
            <a:spLocks noGrp="1"/>
          </p:cNvSpPr>
          <p:nvPr>
            <p:ph type="title"/>
          </p:nvPr>
        </p:nvSpPr>
        <p:spPr>
          <a:xfrm>
            <a:off x="686834" y="1153572"/>
            <a:ext cx="3200400" cy="4461163"/>
          </a:xfrm>
        </p:spPr>
        <p:txBody>
          <a:bodyPr>
            <a:normAutofit/>
          </a:bodyPr>
          <a:lstStyle/>
          <a:p>
            <a:r>
              <a:rPr lang="en-GB" dirty="0">
                <a:solidFill>
                  <a:srgbClr val="FFFFFF"/>
                </a:solidFill>
              </a:rPr>
              <a:t>Elevator pitch</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26CAE6EA-F690-26B8-2B96-BA69FCE6B9F4}"/>
              </a:ext>
            </a:extLst>
          </p:cNvPr>
          <p:cNvSpPr>
            <a:spLocks noGrp="1"/>
          </p:cNvSpPr>
          <p:nvPr>
            <p:ph idx="1"/>
          </p:nvPr>
        </p:nvSpPr>
        <p:spPr>
          <a:xfrm>
            <a:off x="4447308" y="591344"/>
            <a:ext cx="6906491" cy="5585619"/>
          </a:xfrm>
        </p:spPr>
        <p:txBody>
          <a:bodyPr anchor="ctr">
            <a:normAutofit/>
          </a:bodyPr>
          <a:lstStyle/>
          <a:p>
            <a:pPr marL="0" indent="0">
              <a:buNone/>
            </a:pPr>
            <a:r>
              <a:rPr lang="en-GB" sz="1500" dirty="0"/>
              <a:t>This app is catered towards university students looking to make a change in their eating habits. This app is designed to aid users in being sustainable while facing many hindrances from external sources outside of their control. </a:t>
            </a:r>
          </a:p>
          <a:p>
            <a:pPr marL="0" indent="0">
              <a:buNone/>
            </a:pPr>
            <a:endParaRPr lang="en-GB" sz="1500" dirty="0"/>
          </a:p>
          <a:p>
            <a:pPr marL="0" indent="0">
              <a:buNone/>
            </a:pPr>
            <a:r>
              <a:rPr lang="en-GB" sz="1500" dirty="0"/>
              <a:t>Daisy is a service which provides users with sustainable recipes while informing users of the importance of food all while keeping in mind barriers such as finance. The main benefit of this is informing all our users the significance of sustainability and how small changes to their food habits can create a big impact on the environment around them. </a:t>
            </a:r>
          </a:p>
          <a:p>
            <a:pPr marL="0" indent="0">
              <a:buNone/>
            </a:pPr>
            <a:endParaRPr lang="en-GB" sz="1500" dirty="0"/>
          </a:p>
          <a:p>
            <a:pPr marL="0" indent="0">
              <a:buNone/>
            </a:pPr>
            <a:r>
              <a:rPr lang="en-GB" sz="1500" dirty="0"/>
              <a:t>Unlike BBC Good Food Daisy will be targeted towards a younger demographic ranging from 18-24 as that is the main bulk of student ages. This will mean a lot of the features will be more stylised to an intuitive navigation system, similar to Instagram which was an app favourite in my research.</a:t>
            </a:r>
          </a:p>
          <a:p>
            <a:pPr marL="0" indent="0">
              <a:buNone/>
            </a:pPr>
            <a:endParaRPr lang="en-GB" sz="1500" dirty="0"/>
          </a:p>
          <a:p>
            <a:pPr marL="0" indent="0">
              <a:buNone/>
            </a:pPr>
            <a:r>
              <a:rPr lang="en-GB" sz="1500" dirty="0"/>
              <a:t>Daisy will aid in helping its users with recommendations and congratulating them for being apart of a thriving community who aims to be sustainable together. </a:t>
            </a:r>
          </a:p>
          <a:p>
            <a:pPr marL="0" indent="0">
              <a:buNone/>
            </a:pPr>
            <a:endParaRPr lang="en-GB" sz="1500" dirty="0"/>
          </a:p>
          <a:p>
            <a:pPr marL="0" indent="0">
              <a:buNone/>
            </a:pPr>
            <a:endParaRPr lang="en-GB" sz="1500" dirty="0"/>
          </a:p>
        </p:txBody>
      </p:sp>
    </p:spTree>
    <p:extLst>
      <p:ext uri="{BB962C8B-B14F-4D97-AF65-F5344CB8AC3E}">
        <p14:creationId xmlns:p14="http://schemas.microsoft.com/office/powerpoint/2010/main" val="9591214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53299FC2-CE5E-1B8E-4234-F445EB48F216}"/>
              </a:ext>
            </a:extLst>
          </p:cNvPr>
          <p:cNvSpPr>
            <a:spLocks noGrp="1" noRot="1" noMove="1" noResize="1" noEditPoints="1" noAdjustHandles="1" noChangeArrowheads="1" noChangeShapeType="1"/>
          </p:cNvSpPr>
          <p:nvPr/>
        </p:nvSpPr>
        <p:spPr>
          <a:xfrm>
            <a:off x="0" y="-73154"/>
            <a:ext cx="12192000" cy="6969253"/>
          </a:xfrm>
          <a:prstGeom prst="rect">
            <a:avLst/>
          </a:prstGeom>
          <a:solidFill>
            <a:srgbClr val="ECE5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18">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261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98EDFADB-CCEB-BE89-0181-2B0781A8E6F8}"/>
              </a:ext>
            </a:extLst>
          </p:cNvPr>
          <p:cNvSpPr/>
          <p:nvPr/>
        </p:nvSpPr>
        <p:spPr>
          <a:xfrm>
            <a:off x="0" y="-123825"/>
            <a:ext cx="2013557" cy="7077075"/>
          </a:xfrm>
          <a:prstGeom prst="rect">
            <a:avLst/>
          </a:prstGeom>
          <a:solidFill>
            <a:srgbClr val="8332A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600" dirty="0"/>
              <a:t>v</a:t>
            </a:r>
          </a:p>
        </p:txBody>
      </p:sp>
      <p:sp>
        <p:nvSpPr>
          <p:cNvPr id="2" name="Title 1">
            <a:extLst>
              <a:ext uri="{FF2B5EF4-FFF2-40B4-BE49-F238E27FC236}">
                <a16:creationId xmlns:a16="http://schemas.microsoft.com/office/drawing/2014/main" id="{29ED1921-C63D-456B-FE09-884954F36C46}"/>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dirty="0">
                <a:solidFill>
                  <a:srgbClr val="FFFFFF"/>
                </a:solidFill>
                <a:latin typeface="+mj-lt"/>
                <a:ea typeface="+mj-ea"/>
                <a:cs typeface="+mj-cs"/>
              </a:rPr>
              <a:t>Persona</a:t>
            </a:r>
          </a:p>
        </p:txBody>
      </p:sp>
      <p:pic>
        <p:nvPicPr>
          <p:cNvPr id="11" name="Picture 10">
            <a:extLst>
              <a:ext uri="{FF2B5EF4-FFF2-40B4-BE49-F238E27FC236}">
                <a16:creationId xmlns:a16="http://schemas.microsoft.com/office/drawing/2014/main" id="{4722A81D-5756-B8E0-8183-D61DEB96CBBB}"/>
              </a:ext>
            </a:extLst>
          </p:cNvPr>
          <p:cNvPicPr>
            <a:picLocks noChangeAspect="1"/>
          </p:cNvPicPr>
          <p:nvPr/>
        </p:nvPicPr>
        <p:blipFill rotWithShape="1">
          <a:blip r:embed="rId2"/>
          <a:srcRect l="28201" t="22089" r="33171" b="11841"/>
          <a:stretch/>
        </p:blipFill>
        <p:spPr>
          <a:xfrm>
            <a:off x="4858602" y="440041"/>
            <a:ext cx="6209731" cy="5974528"/>
          </a:xfrm>
          <a:prstGeom prst="rect">
            <a:avLst/>
          </a:prstGeom>
        </p:spPr>
      </p:pic>
    </p:spTree>
    <p:extLst>
      <p:ext uri="{BB962C8B-B14F-4D97-AF65-F5344CB8AC3E}">
        <p14:creationId xmlns:p14="http://schemas.microsoft.com/office/powerpoint/2010/main" val="33734494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56" name="Rectangle 1055">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58" name="Freeform: Shape 1057">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60" name="Rectangle 1059">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2" name="Rectangle 1061">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4" name="Freeform: Shape 1063">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066" name="Isosceles Triangle 1065">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8" name="Isosceles Triangle 1067">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42" name="Picture 18" descr="Go Green: 3 ways your Restaurant can be more Sustainable | Lightspeed POS">
            <a:extLst>
              <a:ext uri="{FF2B5EF4-FFF2-40B4-BE49-F238E27FC236}">
                <a16:creationId xmlns:a16="http://schemas.microsoft.com/office/drawing/2014/main" id="{26574A2F-4C42-3696-20A1-163265CB21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2938" y="1558925"/>
            <a:ext cx="1889125" cy="947738"/>
          </a:xfrm>
          <a:prstGeom prst="rect">
            <a:avLst/>
          </a:prstGeom>
          <a:extLst>
            <a:ext uri="{909E8E84-426E-40DD-AFC4-6F175D3DCCD1}">
              <a14:hiddenFill xmlns:a14="http://schemas.microsoft.com/office/drawing/2010/main">
                <a:solidFill>
                  <a:srgbClr val="FFFFFF"/>
                </a:solidFill>
              </a14:hiddenFill>
            </a:ext>
          </a:extLst>
        </p:spPr>
      </p:pic>
      <p:pic>
        <p:nvPicPr>
          <p:cNvPr id="1032" name="Picture 8" descr="International students | International students | University of Bristol">
            <a:extLst>
              <a:ext uri="{FF2B5EF4-FFF2-40B4-BE49-F238E27FC236}">
                <a16:creationId xmlns:a16="http://schemas.microsoft.com/office/drawing/2014/main" id="{A982A15C-633B-533E-0D6A-C4E4DBB31BCC}"/>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42938" y="2581275"/>
            <a:ext cx="1889125" cy="752475"/>
          </a:xfrm>
          <a:prstGeom prst="rect">
            <a:avLst/>
          </a:prstGeom>
          <a:extLst>
            <a:ext uri="{909E8E84-426E-40DD-AFC4-6F175D3DCCD1}">
              <a14:hiddenFill xmlns:a14="http://schemas.microsoft.com/office/drawing/2010/main">
                <a:solidFill>
                  <a:srgbClr val="FFFFFF"/>
                </a:solidFill>
              </a14:hiddenFill>
            </a:ext>
          </a:extLst>
        </p:spPr>
      </p:pic>
      <p:pic>
        <p:nvPicPr>
          <p:cNvPr id="1034" name="Picture 10" descr="Deliveroo: Food Delivery UK - Apps on Google Play">
            <a:extLst>
              <a:ext uri="{FF2B5EF4-FFF2-40B4-BE49-F238E27FC236}">
                <a16:creationId xmlns:a16="http://schemas.microsoft.com/office/drawing/2014/main" id="{B069029A-AC81-B8E8-9D0A-BF08142A1A83}"/>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42938" y="3408363"/>
            <a:ext cx="1889125" cy="1890713"/>
          </a:xfrm>
          <a:prstGeom prst="rect">
            <a:avLst/>
          </a:prstGeom>
          <a:extLst>
            <a:ext uri="{909E8E84-426E-40DD-AFC4-6F175D3DCCD1}">
              <a14:hiddenFill xmlns:a14="http://schemas.microsoft.com/office/drawing/2010/main">
                <a:solidFill>
                  <a:srgbClr val="FFFFFF"/>
                </a:solidFill>
              </a14:hiddenFill>
            </a:ext>
          </a:extLst>
        </p:spPr>
      </p:pic>
      <p:pic>
        <p:nvPicPr>
          <p:cNvPr id="1028" name="Picture 4" descr="Joy | Recipe Journal | Papier">
            <a:extLst>
              <a:ext uri="{FF2B5EF4-FFF2-40B4-BE49-F238E27FC236}">
                <a16:creationId xmlns:a16="http://schemas.microsoft.com/office/drawing/2014/main" id="{0BF308D6-6A25-E04C-1FDA-CEB84E5D57B2}"/>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2608263" y="1558925"/>
            <a:ext cx="1831975" cy="1831975"/>
          </a:xfrm>
          <a:prstGeom prst="rect">
            <a:avLst/>
          </a:prstGeom>
          <a:extLst>
            <a:ext uri="{909E8E84-426E-40DD-AFC4-6F175D3DCCD1}">
              <a14:hiddenFill xmlns:a14="http://schemas.microsoft.com/office/drawing/2010/main">
                <a:solidFill>
                  <a:srgbClr val="FFFFFF"/>
                </a:solidFill>
              </a14:hiddenFill>
            </a:ext>
          </a:extLst>
        </p:spPr>
      </p:pic>
      <p:pic>
        <p:nvPicPr>
          <p:cNvPr id="1040" name="Picture 16" descr="Instagram (@instagram) / Twitter">
            <a:extLst>
              <a:ext uri="{FF2B5EF4-FFF2-40B4-BE49-F238E27FC236}">
                <a16:creationId xmlns:a16="http://schemas.microsoft.com/office/drawing/2014/main" id="{435AE9B6-7CE5-16AC-C8A7-E10125821BBE}"/>
              </a:ext>
            </a:extLst>
          </p:cNvPr>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2608263" y="3465513"/>
            <a:ext cx="1831975" cy="1831975"/>
          </a:xfrm>
          <a:prstGeom prst="rect">
            <a:avLst/>
          </a:prstGeom>
          <a:extLst>
            <a:ext uri="{909E8E84-426E-40DD-AFC4-6F175D3DCCD1}">
              <a14:hiddenFill xmlns:a14="http://schemas.microsoft.com/office/drawing/2010/main">
                <a:solidFill>
                  <a:srgbClr val="FFFFFF"/>
                </a:solidFill>
              </a14:hiddenFill>
            </a:ext>
          </a:extLst>
        </p:spPr>
      </p:pic>
      <p:pic>
        <p:nvPicPr>
          <p:cNvPr id="1030" name="Picture 6" descr="CIMA | Why is Budgeting Important to a Business?">
            <a:extLst>
              <a:ext uri="{FF2B5EF4-FFF2-40B4-BE49-F238E27FC236}">
                <a16:creationId xmlns:a16="http://schemas.microsoft.com/office/drawing/2014/main" id="{198A4A2B-B364-AE31-A74E-AEB9FB11DBE9}"/>
              </a:ext>
            </a:extLst>
          </p:cNvPr>
          <p:cNvPicPr>
            <a:picLocks noChangeAspect="1" noChangeArrowheads="1"/>
          </p:cNvPicPr>
          <p:nvPr/>
        </p:nvPicPr>
        <p:blipFill>
          <a:blip r:embed="rId7">
            <a:extLst>
              <a:ext uri="{28A0092B-C50C-407E-A947-70E740481C1C}">
                <a14:useLocalDpi xmlns:a14="http://schemas.microsoft.com/office/drawing/2010/main" val="0"/>
              </a:ext>
            </a:extLst>
          </a:blip>
          <a:stretch>
            <a:fillRect/>
          </a:stretch>
        </p:blipFill>
        <p:spPr bwMode="auto">
          <a:xfrm>
            <a:off x="4514850" y="1558925"/>
            <a:ext cx="3462338" cy="2024063"/>
          </a:xfrm>
          <a:prstGeom prst="rect">
            <a:avLst/>
          </a:prstGeom>
          <a:extLst>
            <a:ext uri="{909E8E84-426E-40DD-AFC4-6F175D3DCCD1}">
              <a14:hiddenFill xmlns:a14="http://schemas.microsoft.com/office/drawing/2010/main">
                <a:solidFill>
                  <a:srgbClr val="FFFFFF"/>
                </a:solidFill>
              </a14:hiddenFill>
            </a:ext>
          </a:extLst>
        </p:spPr>
      </p:pic>
      <p:pic>
        <p:nvPicPr>
          <p:cNvPr id="1026" name="Picture 2" descr="FREE! - Pancake Day Recipe - Recipe Worksheet (teacher made)">
            <a:extLst>
              <a:ext uri="{FF2B5EF4-FFF2-40B4-BE49-F238E27FC236}">
                <a16:creationId xmlns:a16="http://schemas.microsoft.com/office/drawing/2014/main" id="{DB2FD9D8-B50A-C824-AC81-7E99D4BEF9EE}"/>
              </a:ext>
            </a:extLst>
          </p:cNvPr>
          <p:cNvPicPr>
            <a:picLocks noChangeAspect="1" noChangeArrowheads="1"/>
          </p:cNvPicPr>
          <p:nvPr/>
        </p:nvPicPr>
        <p:blipFill>
          <a:blip r:embed="rId8">
            <a:extLst>
              <a:ext uri="{28A0092B-C50C-407E-A947-70E740481C1C}">
                <a14:useLocalDpi xmlns:a14="http://schemas.microsoft.com/office/drawing/2010/main" val="0"/>
              </a:ext>
            </a:extLst>
          </a:blip>
          <a:stretch>
            <a:fillRect/>
          </a:stretch>
        </p:blipFill>
        <p:spPr bwMode="auto">
          <a:xfrm>
            <a:off x="4514850" y="3657600"/>
            <a:ext cx="3462338" cy="1641475"/>
          </a:xfrm>
          <a:prstGeom prst="rect">
            <a:avLst/>
          </a:prstGeom>
          <a:extLst>
            <a:ext uri="{909E8E84-426E-40DD-AFC4-6F175D3DCCD1}">
              <a14:hiddenFill xmlns:a14="http://schemas.microsoft.com/office/drawing/2010/main">
                <a:solidFill>
                  <a:srgbClr val="FFFFFF"/>
                </a:solidFill>
              </a14:hiddenFill>
            </a:ext>
          </a:extLst>
        </p:spPr>
      </p:pic>
      <p:pic>
        <p:nvPicPr>
          <p:cNvPr id="1044" name="Picture 20" descr="Positive Reinforcement Explained (10 Examples)">
            <a:extLst>
              <a:ext uri="{FF2B5EF4-FFF2-40B4-BE49-F238E27FC236}">
                <a16:creationId xmlns:a16="http://schemas.microsoft.com/office/drawing/2014/main" id="{06F66CF8-E042-BA53-391D-F8DDD12A6DB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050213" y="1558925"/>
            <a:ext cx="3498850" cy="3740150"/>
          </a:xfrm>
          <a:prstGeom prst="rect">
            <a:avLst/>
          </a:prstGeom>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ED0FF183-9C40-95AE-26A2-2A402DA40B92}"/>
              </a:ext>
            </a:extLst>
          </p:cNvPr>
          <p:cNvSpPr txBox="1"/>
          <p:nvPr/>
        </p:nvSpPr>
        <p:spPr>
          <a:xfrm>
            <a:off x="2905486" y="-11049"/>
            <a:ext cx="6381028" cy="523220"/>
          </a:xfrm>
          <a:prstGeom prst="rect">
            <a:avLst/>
          </a:prstGeom>
          <a:noFill/>
        </p:spPr>
        <p:txBody>
          <a:bodyPr wrap="square" rtlCol="0">
            <a:spAutoFit/>
          </a:bodyPr>
          <a:lstStyle/>
          <a:p>
            <a:pPr algn="ctr"/>
            <a:r>
              <a:rPr lang="en-GB" sz="2800" dirty="0"/>
              <a:t>Mood Board before User Journey</a:t>
            </a:r>
          </a:p>
        </p:txBody>
      </p:sp>
    </p:spTree>
    <p:extLst>
      <p:ext uri="{BB962C8B-B14F-4D97-AF65-F5344CB8AC3E}">
        <p14:creationId xmlns:p14="http://schemas.microsoft.com/office/powerpoint/2010/main" val="1062314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69" name="Rectangle 2068">
            <a:extLst>
              <a:ext uri="{FF2B5EF4-FFF2-40B4-BE49-F238E27FC236}">
                <a16:creationId xmlns:a16="http://schemas.microsoft.com/office/drawing/2014/main" id="{DA2E7C1E-2B5A-4BBA-AE51-1CD8C19309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50BBBEAE-315B-0F54-42E3-9E28E962FE0E}"/>
              </a:ext>
            </a:extLst>
          </p:cNvPr>
          <p:cNvSpPr>
            <a:spLocks noGrp="1" noRot="1" noMove="1" noResize="1" noEditPoints="1" noAdjustHandles="1" noChangeArrowheads="1" noChangeShapeType="1"/>
          </p:cNvSpPr>
          <p:nvPr/>
        </p:nvSpPr>
        <p:spPr>
          <a:xfrm>
            <a:off x="0" y="-73154"/>
            <a:ext cx="12188952" cy="7054979"/>
          </a:xfrm>
          <a:prstGeom prst="rect">
            <a:avLst/>
          </a:prstGeom>
          <a:solidFill>
            <a:srgbClr val="ECE5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71" name="Rectangle 6">
            <a:extLst>
              <a:ext uri="{FF2B5EF4-FFF2-40B4-BE49-F238E27FC236}">
                <a16:creationId xmlns:a16="http://schemas.microsoft.com/office/drawing/2014/main" id="{43DF76B1-5174-4FAF-9D19-FFEE984268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38200" y="720953"/>
            <a:ext cx="10515600" cy="5416094"/>
          </a:xfrm>
          <a:custGeom>
            <a:avLst/>
            <a:gdLst>
              <a:gd name="connsiteX0" fmla="*/ 0 w 10515600"/>
              <a:gd name="connsiteY0" fmla="*/ 0 h 5416094"/>
              <a:gd name="connsiteX1" fmla="*/ 552069 w 10515600"/>
              <a:gd name="connsiteY1" fmla="*/ 0 h 5416094"/>
              <a:gd name="connsiteX2" fmla="*/ 893826 w 10515600"/>
              <a:gd name="connsiteY2" fmla="*/ 0 h 5416094"/>
              <a:gd name="connsiteX3" fmla="*/ 1761363 w 10515600"/>
              <a:gd name="connsiteY3" fmla="*/ 0 h 5416094"/>
              <a:gd name="connsiteX4" fmla="*/ 2313432 w 10515600"/>
              <a:gd name="connsiteY4" fmla="*/ 0 h 5416094"/>
              <a:gd name="connsiteX5" fmla="*/ 2865501 w 10515600"/>
              <a:gd name="connsiteY5" fmla="*/ 0 h 5416094"/>
              <a:gd name="connsiteX6" fmla="*/ 3733038 w 10515600"/>
              <a:gd name="connsiteY6" fmla="*/ 0 h 5416094"/>
              <a:gd name="connsiteX7" fmla="*/ 4179951 w 10515600"/>
              <a:gd name="connsiteY7" fmla="*/ 0 h 5416094"/>
              <a:gd name="connsiteX8" fmla="*/ 5047488 w 10515600"/>
              <a:gd name="connsiteY8" fmla="*/ 0 h 5416094"/>
              <a:gd name="connsiteX9" fmla="*/ 5915025 w 10515600"/>
              <a:gd name="connsiteY9" fmla="*/ 0 h 5416094"/>
              <a:gd name="connsiteX10" fmla="*/ 6572250 w 10515600"/>
              <a:gd name="connsiteY10" fmla="*/ 0 h 5416094"/>
              <a:gd name="connsiteX11" fmla="*/ 7439787 w 10515600"/>
              <a:gd name="connsiteY11" fmla="*/ 0 h 5416094"/>
              <a:gd name="connsiteX12" fmla="*/ 7991856 w 10515600"/>
              <a:gd name="connsiteY12" fmla="*/ 0 h 5416094"/>
              <a:gd name="connsiteX13" fmla="*/ 8543925 w 10515600"/>
              <a:gd name="connsiteY13" fmla="*/ 0 h 5416094"/>
              <a:gd name="connsiteX14" fmla="*/ 9306306 w 10515600"/>
              <a:gd name="connsiteY14" fmla="*/ 0 h 5416094"/>
              <a:gd name="connsiteX15" fmla="*/ 9858375 w 10515600"/>
              <a:gd name="connsiteY15" fmla="*/ 0 h 5416094"/>
              <a:gd name="connsiteX16" fmla="*/ 10515600 w 10515600"/>
              <a:gd name="connsiteY16" fmla="*/ 0 h 5416094"/>
              <a:gd name="connsiteX17" fmla="*/ 10515600 w 10515600"/>
              <a:gd name="connsiteY17" fmla="*/ 785334 h 5416094"/>
              <a:gd name="connsiteX18" fmla="*/ 10515600 w 10515600"/>
              <a:gd name="connsiteY18" fmla="*/ 1516506 h 5416094"/>
              <a:gd name="connsiteX19" fmla="*/ 10515600 w 10515600"/>
              <a:gd name="connsiteY19" fmla="*/ 2247679 h 5416094"/>
              <a:gd name="connsiteX20" fmla="*/ 10515600 w 10515600"/>
              <a:gd name="connsiteY20" fmla="*/ 2762208 h 5416094"/>
              <a:gd name="connsiteX21" fmla="*/ 10515600 w 10515600"/>
              <a:gd name="connsiteY21" fmla="*/ 3330898 h 5416094"/>
              <a:gd name="connsiteX22" fmla="*/ 10515600 w 10515600"/>
              <a:gd name="connsiteY22" fmla="*/ 4062071 h 5416094"/>
              <a:gd name="connsiteX23" fmla="*/ 10515600 w 10515600"/>
              <a:gd name="connsiteY23" fmla="*/ 4684921 h 5416094"/>
              <a:gd name="connsiteX24" fmla="*/ 10515600 w 10515600"/>
              <a:gd name="connsiteY24" fmla="*/ 5416094 h 5416094"/>
              <a:gd name="connsiteX25" fmla="*/ 9753219 w 10515600"/>
              <a:gd name="connsiteY25" fmla="*/ 5416094 h 5416094"/>
              <a:gd name="connsiteX26" fmla="*/ 9411462 w 10515600"/>
              <a:gd name="connsiteY26" fmla="*/ 5416094 h 5416094"/>
              <a:gd name="connsiteX27" fmla="*/ 8754237 w 10515600"/>
              <a:gd name="connsiteY27" fmla="*/ 5416094 h 5416094"/>
              <a:gd name="connsiteX28" fmla="*/ 8307324 w 10515600"/>
              <a:gd name="connsiteY28" fmla="*/ 5416094 h 5416094"/>
              <a:gd name="connsiteX29" fmla="*/ 7544943 w 10515600"/>
              <a:gd name="connsiteY29" fmla="*/ 5416094 h 5416094"/>
              <a:gd name="connsiteX30" fmla="*/ 7098030 w 10515600"/>
              <a:gd name="connsiteY30" fmla="*/ 5416094 h 5416094"/>
              <a:gd name="connsiteX31" fmla="*/ 6335649 w 10515600"/>
              <a:gd name="connsiteY31" fmla="*/ 5416094 h 5416094"/>
              <a:gd name="connsiteX32" fmla="*/ 5993892 w 10515600"/>
              <a:gd name="connsiteY32" fmla="*/ 5416094 h 5416094"/>
              <a:gd name="connsiteX33" fmla="*/ 5231511 w 10515600"/>
              <a:gd name="connsiteY33" fmla="*/ 5416094 h 5416094"/>
              <a:gd name="connsiteX34" fmla="*/ 4784598 w 10515600"/>
              <a:gd name="connsiteY34" fmla="*/ 5416094 h 5416094"/>
              <a:gd name="connsiteX35" fmla="*/ 4442841 w 10515600"/>
              <a:gd name="connsiteY35" fmla="*/ 5416094 h 5416094"/>
              <a:gd name="connsiteX36" fmla="*/ 3995928 w 10515600"/>
              <a:gd name="connsiteY36" fmla="*/ 5416094 h 5416094"/>
              <a:gd name="connsiteX37" fmla="*/ 3233547 w 10515600"/>
              <a:gd name="connsiteY37" fmla="*/ 5416094 h 5416094"/>
              <a:gd name="connsiteX38" fmla="*/ 2786634 w 10515600"/>
              <a:gd name="connsiteY38" fmla="*/ 5416094 h 5416094"/>
              <a:gd name="connsiteX39" fmla="*/ 2444877 w 10515600"/>
              <a:gd name="connsiteY39" fmla="*/ 5416094 h 5416094"/>
              <a:gd name="connsiteX40" fmla="*/ 1997964 w 10515600"/>
              <a:gd name="connsiteY40" fmla="*/ 5416094 h 5416094"/>
              <a:gd name="connsiteX41" fmla="*/ 1445895 w 10515600"/>
              <a:gd name="connsiteY41" fmla="*/ 5416094 h 5416094"/>
              <a:gd name="connsiteX42" fmla="*/ 788670 w 10515600"/>
              <a:gd name="connsiteY42" fmla="*/ 5416094 h 5416094"/>
              <a:gd name="connsiteX43" fmla="*/ 0 w 10515600"/>
              <a:gd name="connsiteY43" fmla="*/ 5416094 h 5416094"/>
              <a:gd name="connsiteX44" fmla="*/ 0 w 10515600"/>
              <a:gd name="connsiteY44" fmla="*/ 4630760 h 5416094"/>
              <a:gd name="connsiteX45" fmla="*/ 0 w 10515600"/>
              <a:gd name="connsiteY45" fmla="*/ 3953749 h 5416094"/>
              <a:gd name="connsiteX46" fmla="*/ 0 w 10515600"/>
              <a:gd name="connsiteY46" fmla="*/ 3276737 h 5416094"/>
              <a:gd name="connsiteX47" fmla="*/ 0 w 10515600"/>
              <a:gd name="connsiteY47" fmla="*/ 2599725 h 5416094"/>
              <a:gd name="connsiteX48" fmla="*/ 0 w 10515600"/>
              <a:gd name="connsiteY48" fmla="*/ 1922713 h 5416094"/>
              <a:gd name="connsiteX49" fmla="*/ 0 w 10515600"/>
              <a:gd name="connsiteY49" fmla="*/ 1299863 h 5416094"/>
              <a:gd name="connsiteX50" fmla="*/ 0 w 10515600"/>
              <a:gd name="connsiteY50" fmla="*/ 0 h 5416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0515600" h="5416094"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24919" y="196329"/>
                  <a:pt x="10549062" y="488432"/>
                  <a:pt x="10515600" y="785334"/>
                </a:cubicBezTo>
                <a:cubicBezTo>
                  <a:pt x="10482138" y="1082236"/>
                  <a:pt x="10536385" y="1323726"/>
                  <a:pt x="10515600" y="1516506"/>
                </a:cubicBezTo>
                <a:cubicBezTo>
                  <a:pt x="10494815" y="1709286"/>
                  <a:pt x="10546328" y="2097632"/>
                  <a:pt x="10515600" y="2247679"/>
                </a:cubicBezTo>
                <a:cubicBezTo>
                  <a:pt x="10484872" y="2397726"/>
                  <a:pt x="10491771" y="2577292"/>
                  <a:pt x="10515600" y="2762208"/>
                </a:cubicBezTo>
                <a:cubicBezTo>
                  <a:pt x="10539429" y="2947124"/>
                  <a:pt x="10511007" y="3105736"/>
                  <a:pt x="10515600" y="3330898"/>
                </a:cubicBezTo>
                <a:cubicBezTo>
                  <a:pt x="10520194" y="3556060"/>
                  <a:pt x="10497393" y="3882611"/>
                  <a:pt x="10515600" y="4062071"/>
                </a:cubicBezTo>
                <a:cubicBezTo>
                  <a:pt x="10533807" y="4241531"/>
                  <a:pt x="10544791" y="4505155"/>
                  <a:pt x="10515600" y="4684921"/>
                </a:cubicBezTo>
                <a:cubicBezTo>
                  <a:pt x="10486410" y="4864687"/>
                  <a:pt x="10497356" y="5246484"/>
                  <a:pt x="10515600" y="5416094"/>
                </a:cubicBezTo>
                <a:cubicBezTo>
                  <a:pt x="10245623" y="5445692"/>
                  <a:pt x="10029676" y="5415505"/>
                  <a:pt x="9753219" y="5416094"/>
                </a:cubicBezTo>
                <a:cubicBezTo>
                  <a:pt x="9476762" y="5416683"/>
                  <a:pt x="9553148" y="5422760"/>
                  <a:pt x="9411462" y="5416094"/>
                </a:cubicBezTo>
                <a:cubicBezTo>
                  <a:pt x="9269776" y="5409428"/>
                  <a:pt x="8927709" y="5385012"/>
                  <a:pt x="8754237" y="5416094"/>
                </a:cubicBezTo>
                <a:cubicBezTo>
                  <a:pt x="8580766" y="5447176"/>
                  <a:pt x="8413264" y="5410024"/>
                  <a:pt x="8307324" y="5416094"/>
                </a:cubicBezTo>
                <a:cubicBezTo>
                  <a:pt x="8201384" y="5422164"/>
                  <a:pt x="7912690" y="5421686"/>
                  <a:pt x="7544943" y="5416094"/>
                </a:cubicBezTo>
                <a:cubicBezTo>
                  <a:pt x="7177196" y="5410502"/>
                  <a:pt x="7304235" y="5418502"/>
                  <a:pt x="7098030" y="5416094"/>
                </a:cubicBezTo>
                <a:cubicBezTo>
                  <a:pt x="6891825" y="5413686"/>
                  <a:pt x="6541479" y="5434609"/>
                  <a:pt x="6335649" y="5416094"/>
                </a:cubicBezTo>
                <a:cubicBezTo>
                  <a:pt x="6129819" y="5397579"/>
                  <a:pt x="6106541" y="5402791"/>
                  <a:pt x="5993892" y="5416094"/>
                </a:cubicBezTo>
                <a:cubicBezTo>
                  <a:pt x="5881243" y="5429397"/>
                  <a:pt x="5545248" y="5437743"/>
                  <a:pt x="5231511" y="5416094"/>
                </a:cubicBezTo>
                <a:cubicBezTo>
                  <a:pt x="4917774" y="5394445"/>
                  <a:pt x="4963237" y="5426599"/>
                  <a:pt x="4784598" y="5416094"/>
                </a:cubicBezTo>
                <a:cubicBezTo>
                  <a:pt x="4605959" y="5405589"/>
                  <a:pt x="4605904" y="5406658"/>
                  <a:pt x="4442841" y="5416094"/>
                </a:cubicBezTo>
                <a:cubicBezTo>
                  <a:pt x="4279778" y="5425530"/>
                  <a:pt x="4177180" y="5426138"/>
                  <a:pt x="3995928" y="5416094"/>
                </a:cubicBezTo>
                <a:cubicBezTo>
                  <a:pt x="3814676" y="5406050"/>
                  <a:pt x="3516440" y="5429234"/>
                  <a:pt x="3233547" y="5416094"/>
                </a:cubicBezTo>
                <a:cubicBezTo>
                  <a:pt x="2950654" y="5402954"/>
                  <a:pt x="2884354" y="5436103"/>
                  <a:pt x="2786634" y="5416094"/>
                </a:cubicBezTo>
                <a:cubicBezTo>
                  <a:pt x="2688914" y="5396085"/>
                  <a:pt x="2522958" y="5423232"/>
                  <a:pt x="2444877" y="5416094"/>
                </a:cubicBezTo>
                <a:cubicBezTo>
                  <a:pt x="2366796" y="5408956"/>
                  <a:pt x="2104768" y="5395479"/>
                  <a:pt x="1997964" y="5416094"/>
                </a:cubicBezTo>
                <a:cubicBezTo>
                  <a:pt x="1891160" y="5436709"/>
                  <a:pt x="1573016" y="5412376"/>
                  <a:pt x="1445895" y="5416094"/>
                </a:cubicBezTo>
                <a:cubicBezTo>
                  <a:pt x="1318774" y="5419812"/>
                  <a:pt x="986443" y="5400529"/>
                  <a:pt x="788670" y="5416094"/>
                </a:cubicBezTo>
                <a:cubicBezTo>
                  <a:pt x="590897" y="5431659"/>
                  <a:pt x="363709" y="5381266"/>
                  <a:pt x="0" y="5416094"/>
                </a:cubicBezTo>
                <a:cubicBezTo>
                  <a:pt x="-22973" y="5218643"/>
                  <a:pt x="-26699" y="5010779"/>
                  <a:pt x="0" y="4630760"/>
                </a:cubicBezTo>
                <a:cubicBezTo>
                  <a:pt x="26699" y="4250741"/>
                  <a:pt x="-15389" y="4196664"/>
                  <a:pt x="0" y="3953749"/>
                </a:cubicBezTo>
                <a:cubicBezTo>
                  <a:pt x="15389" y="3710834"/>
                  <a:pt x="468" y="3611311"/>
                  <a:pt x="0" y="3276737"/>
                </a:cubicBezTo>
                <a:cubicBezTo>
                  <a:pt x="-468" y="2942163"/>
                  <a:pt x="15360" y="2781998"/>
                  <a:pt x="0" y="2599725"/>
                </a:cubicBezTo>
                <a:cubicBezTo>
                  <a:pt x="-15360" y="2417452"/>
                  <a:pt x="14816" y="2100232"/>
                  <a:pt x="0" y="1922713"/>
                </a:cubicBezTo>
                <a:cubicBezTo>
                  <a:pt x="-14816" y="1745194"/>
                  <a:pt x="-24648" y="1604167"/>
                  <a:pt x="0" y="1299863"/>
                </a:cubicBezTo>
                <a:cubicBezTo>
                  <a:pt x="24648" y="995559"/>
                  <a:pt x="2182" y="279525"/>
                  <a:pt x="0" y="0"/>
                </a:cubicBezTo>
                <a:close/>
              </a:path>
            </a:pathLst>
          </a:custGeom>
          <a:noFill/>
          <a:ln w="4762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What Is Organisation: Meaning, Definition, and Characteristics &gt; GK Rankers">
            <a:extLst>
              <a:ext uri="{FF2B5EF4-FFF2-40B4-BE49-F238E27FC236}">
                <a16:creationId xmlns:a16="http://schemas.microsoft.com/office/drawing/2014/main" id="{DFCC11F5-76E9-1970-D11B-0C588F05C1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3938" y="914400"/>
            <a:ext cx="2760663" cy="1628775"/>
          </a:xfrm>
          <a:prstGeom prst="rect">
            <a:avLst/>
          </a:prstGeom>
          <a:extLst>
            <a:ext uri="{909E8E84-426E-40DD-AFC4-6F175D3DCCD1}">
              <a14:hiddenFill xmlns:a14="http://schemas.microsoft.com/office/drawing/2010/main">
                <a:solidFill>
                  <a:srgbClr val="FFFFFF"/>
                </a:solidFill>
              </a14:hiddenFill>
            </a:ext>
          </a:extLst>
        </p:spPr>
      </p:pic>
      <p:pic>
        <p:nvPicPr>
          <p:cNvPr id="2062" name="Picture 14" descr="Fair trade certification - Wikipedia">
            <a:extLst>
              <a:ext uri="{FF2B5EF4-FFF2-40B4-BE49-F238E27FC236}">
                <a16:creationId xmlns:a16="http://schemas.microsoft.com/office/drawing/2014/main" id="{C53B493E-9DB1-02DA-7113-85523A6060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52863" y="914400"/>
            <a:ext cx="1379538" cy="1628775"/>
          </a:xfrm>
          <a:prstGeom prst="rect">
            <a:avLst/>
          </a:prstGeom>
          <a:extLst>
            <a:ext uri="{909E8E84-426E-40DD-AFC4-6F175D3DCCD1}">
              <a14:hiddenFill xmlns:a14="http://schemas.microsoft.com/office/drawing/2010/main">
                <a:solidFill>
                  <a:srgbClr val="FFFFFF"/>
                </a:solidFill>
              </a14:hiddenFill>
            </a:ext>
          </a:extLst>
        </p:spPr>
      </p:pic>
      <p:pic>
        <p:nvPicPr>
          <p:cNvPr id="2054" name="Picture 6" descr="Gender-responsive budgeting | European Institute for Gender Equality">
            <a:extLst>
              <a:ext uri="{FF2B5EF4-FFF2-40B4-BE49-F238E27FC236}">
                <a16:creationId xmlns:a16="http://schemas.microsoft.com/office/drawing/2014/main" id="{BE5DB340-B865-3867-817D-761FAAA0E0E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00663" y="914400"/>
            <a:ext cx="2476500" cy="1628775"/>
          </a:xfrm>
          <a:prstGeom prst="rect">
            <a:avLst/>
          </a:prstGeom>
          <a:extLst>
            <a:ext uri="{909E8E84-426E-40DD-AFC4-6F175D3DCCD1}">
              <a14:hiddenFill xmlns:a14="http://schemas.microsoft.com/office/drawing/2010/main">
                <a:solidFill>
                  <a:srgbClr val="FFFFFF"/>
                </a:solidFill>
              </a14:hiddenFill>
            </a:ext>
          </a:extLst>
        </p:spPr>
      </p:pic>
      <p:pic>
        <p:nvPicPr>
          <p:cNvPr id="2060" name="Picture 12" descr="What is sustainability?">
            <a:extLst>
              <a:ext uri="{FF2B5EF4-FFF2-40B4-BE49-F238E27FC236}">
                <a16:creationId xmlns:a16="http://schemas.microsoft.com/office/drawing/2014/main" id="{BAADC2A8-0B90-5CCD-4505-803510D0962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3938" y="2611438"/>
            <a:ext cx="2303463" cy="2303463"/>
          </a:xfrm>
          <a:prstGeom prst="rect">
            <a:avLst/>
          </a:prstGeom>
          <a:extLst>
            <a:ext uri="{909E8E84-426E-40DD-AFC4-6F175D3DCCD1}">
              <a14:hiddenFill xmlns:a14="http://schemas.microsoft.com/office/drawing/2010/main">
                <a:solidFill>
                  <a:srgbClr val="FFFFFF"/>
                </a:solidFill>
              </a14:hiddenFill>
            </a:ext>
          </a:extLst>
        </p:spPr>
      </p:pic>
      <p:pic>
        <p:nvPicPr>
          <p:cNvPr id="2064" name="Picture 16" descr="Appeals">
            <a:extLst>
              <a:ext uri="{FF2B5EF4-FFF2-40B4-BE49-F238E27FC236}">
                <a16:creationId xmlns:a16="http://schemas.microsoft.com/office/drawing/2014/main" id="{5B6A982D-B1A6-18A8-33DD-9846084DA22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23938" y="4984750"/>
            <a:ext cx="2303463" cy="896938"/>
          </a:xfrm>
          <a:prstGeom prst="rect">
            <a:avLst/>
          </a:prstGeom>
          <a:extLst>
            <a:ext uri="{909E8E84-426E-40DD-AFC4-6F175D3DCCD1}">
              <a14:hiddenFill xmlns:a14="http://schemas.microsoft.com/office/drawing/2010/main">
                <a:solidFill>
                  <a:srgbClr val="FFFFFF"/>
                </a:solidFill>
              </a14:hiddenFill>
            </a:ext>
          </a:extLst>
        </p:spPr>
      </p:pic>
      <p:pic>
        <p:nvPicPr>
          <p:cNvPr id="2058" name="Picture 10" descr="Essential Indonesian Ingredients and How to Use Them">
            <a:extLst>
              <a:ext uri="{FF2B5EF4-FFF2-40B4-BE49-F238E27FC236}">
                <a16:creationId xmlns:a16="http://schemas.microsoft.com/office/drawing/2014/main" id="{E272B9A9-8A3A-E26C-4C8F-2DEB9D5535E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94075" y="2611438"/>
            <a:ext cx="4383088" cy="3270250"/>
          </a:xfrm>
          <a:prstGeom prst="rect">
            <a:avLst/>
          </a:prstGeom>
          <a:extLst>
            <a:ext uri="{909E8E84-426E-40DD-AFC4-6F175D3DCCD1}">
              <a14:hiddenFill xmlns:a14="http://schemas.microsoft.com/office/drawing/2010/main">
                <a:solidFill>
                  <a:srgbClr val="FFFFFF"/>
                </a:solidFill>
              </a14:hiddenFill>
            </a:ext>
          </a:extLst>
        </p:spPr>
      </p:pic>
      <p:pic>
        <p:nvPicPr>
          <p:cNvPr id="2052" name="Picture 4" descr="Bouillabaisse Recipe | Epicurious">
            <a:extLst>
              <a:ext uri="{FF2B5EF4-FFF2-40B4-BE49-F238E27FC236}">
                <a16:creationId xmlns:a16="http://schemas.microsoft.com/office/drawing/2014/main" id="{06BC48A1-73E5-19B7-6486-E6EBB69401F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845425" y="914400"/>
            <a:ext cx="3243263" cy="2579688"/>
          </a:xfrm>
          <a:prstGeom prst="rect">
            <a:avLst/>
          </a:prstGeom>
          <a:extLst>
            <a:ext uri="{909E8E84-426E-40DD-AFC4-6F175D3DCCD1}">
              <a14:hiddenFill xmlns:a14="http://schemas.microsoft.com/office/drawing/2010/main">
                <a:solidFill>
                  <a:srgbClr val="FFFFFF"/>
                </a:solidFill>
              </a14:hiddenFill>
            </a:ext>
          </a:extLst>
        </p:spPr>
      </p:pic>
      <p:pic>
        <p:nvPicPr>
          <p:cNvPr id="2056" name="Picture 8" descr="Money - Wikipedia">
            <a:extLst>
              <a:ext uri="{FF2B5EF4-FFF2-40B4-BE49-F238E27FC236}">
                <a16:creationId xmlns:a16="http://schemas.microsoft.com/office/drawing/2014/main" id="{A1A45F82-9929-91CC-24C7-5186DFDBACD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845425" y="3563938"/>
            <a:ext cx="3243263" cy="2319338"/>
          </a:xfrm>
          <a:prstGeom prst="rect">
            <a:avLst/>
          </a:prstGeom>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A264BC0-7214-22FF-1B4D-D4C7F3864DD4}"/>
              </a:ext>
            </a:extLst>
          </p:cNvPr>
          <p:cNvSpPr txBox="1"/>
          <p:nvPr/>
        </p:nvSpPr>
        <p:spPr>
          <a:xfrm>
            <a:off x="2903962" y="-8719"/>
            <a:ext cx="6381028" cy="523220"/>
          </a:xfrm>
          <a:prstGeom prst="rect">
            <a:avLst/>
          </a:prstGeom>
          <a:noFill/>
        </p:spPr>
        <p:txBody>
          <a:bodyPr wrap="square" rtlCol="0">
            <a:spAutoFit/>
          </a:bodyPr>
          <a:lstStyle/>
          <a:p>
            <a:pPr algn="ctr"/>
            <a:r>
              <a:rPr lang="en-GB" sz="2800" dirty="0"/>
              <a:t>Mood Board for User Journey</a:t>
            </a:r>
          </a:p>
        </p:txBody>
      </p:sp>
    </p:spTree>
    <p:extLst>
      <p:ext uri="{BB962C8B-B14F-4D97-AF65-F5344CB8AC3E}">
        <p14:creationId xmlns:p14="http://schemas.microsoft.com/office/powerpoint/2010/main" val="27357257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FF720156-8664-5AEC-BEE1-FB887FEA7C53}"/>
              </a:ext>
            </a:extLst>
          </p:cNvPr>
          <p:cNvSpPr>
            <a:spLocks noGrp="1" noRot="1" noMove="1" noResize="1" noEditPoints="1" noAdjustHandles="1" noChangeArrowheads="1" noChangeShapeType="1"/>
          </p:cNvSpPr>
          <p:nvPr/>
        </p:nvSpPr>
        <p:spPr>
          <a:xfrm>
            <a:off x="0" y="-73154"/>
            <a:ext cx="12188952" cy="7054979"/>
          </a:xfrm>
          <a:prstGeom prst="rect">
            <a:avLst/>
          </a:prstGeom>
          <a:solidFill>
            <a:srgbClr val="ECE5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18">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3D54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4CE3634F-FF34-8F2E-ED84-2F411E08B636}"/>
              </a:ext>
            </a:extLst>
          </p:cNvPr>
          <p:cNvSpPr/>
          <p:nvPr/>
        </p:nvSpPr>
        <p:spPr>
          <a:xfrm>
            <a:off x="0" y="0"/>
            <a:ext cx="2013557" cy="6858000"/>
          </a:xfrm>
          <a:prstGeom prst="rect">
            <a:avLst/>
          </a:prstGeom>
          <a:solidFill>
            <a:srgbClr val="8332A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600" dirty="0"/>
              <a:t>v</a:t>
            </a:r>
          </a:p>
        </p:txBody>
      </p:sp>
      <p:sp>
        <p:nvSpPr>
          <p:cNvPr id="2" name="Title 1">
            <a:extLst>
              <a:ext uri="{FF2B5EF4-FFF2-40B4-BE49-F238E27FC236}">
                <a16:creationId xmlns:a16="http://schemas.microsoft.com/office/drawing/2014/main" id="{A1CC327D-066E-76A8-3BB8-F550109517AF}"/>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a:solidFill>
                  <a:srgbClr val="FFFFFF"/>
                </a:solidFill>
                <a:latin typeface="+mj-lt"/>
                <a:ea typeface="+mj-ea"/>
                <a:cs typeface="+mj-cs"/>
              </a:rPr>
              <a:t>User Journey</a:t>
            </a:r>
          </a:p>
        </p:txBody>
      </p:sp>
      <p:pic>
        <p:nvPicPr>
          <p:cNvPr id="5" name="Picture 4">
            <a:extLst>
              <a:ext uri="{FF2B5EF4-FFF2-40B4-BE49-F238E27FC236}">
                <a16:creationId xmlns:a16="http://schemas.microsoft.com/office/drawing/2014/main" id="{7041353D-8950-0F1B-267B-639900B6F88C}"/>
              </a:ext>
            </a:extLst>
          </p:cNvPr>
          <p:cNvPicPr>
            <a:picLocks noChangeAspect="1"/>
          </p:cNvPicPr>
          <p:nvPr/>
        </p:nvPicPr>
        <p:blipFill rotWithShape="1">
          <a:blip r:embed="rId2"/>
          <a:srcRect l="12062" t="19454" r="24768" b="10790"/>
          <a:stretch/>
        </p:blipFill>
        <p:spPr>
          <a:xfrm>
            <a:off x="4038600" y="1219200"/>
            <a:ext cx="7188199" cy="4464886"/>
          </a:xfrm>
          <a:prstGeom prst="rect">
            <a:avLst/>
          </a:prstGeom>
        </p:spPr>
      </p:pic>
    </p:spTree>
    <p:extLst>
      <p:ext uri="{BB962C8B-B14F-4D97-AF65-F5344CB8AC3E}">
        <p14:creationId xmlns:p14="http://schemas.microsoft.com/office/powerpoint/2010/main" val="20737641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93" name="Rectangle 3092">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95" name="Freeform: Shape 3094">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97" name="Rectangle 3096">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99" name="Rectangle 3098">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01" name="Freeform: Shape 3100">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103" name="Isosceles Triangle 3102">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05" name="Isosceles Triangle 3104">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descr="35 Fast &amp; Easy Dinner Ideas – A Couple Cooks">
            <a:extLst>
              <a:ext uri="{FF2B5EF4-FFF2-40B4-BE49-F238E27FC236}">
                <a16:creationId xmlns:a16="http://schemas.microsoft.com/office/drawing/2014/main" id="{4D80180F-C249-6A66-0625-C8BDBE26F5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2938" y="669925"/>
            <a:ext cx="2527300" cy="3176588"/>
          </a:xfrm>
          <a:prstGeom prst="rect">
            <a:avLst/>
          </a:prstGeom>
          <a:extLst>
            <a:ext uri="{909E8E84-426E-40DD-AFC4-6F175D3DCCD1}">
              <a14:hiddenFill xmlns:a14="http://schemas.microsoft.com/office/drawing/2010/main">
                <a:solidFill>
                  <a:srgbClr val="FFFFFF"/>
                </a:solidFill>
              </a14:hiddenFill>
            </a:ext>
          </a:extLst>
        </p:spPr>
      </p:pic>
      <p:pic>
        <p:nvPicPr>
          <p:cNvPr id="3088" name="Picture 16" descr="Decluttering Paperwork - How to FINALLY organise your paperwork -  Professional Decluttering - A Tidy Mind">
            <a:extLst>
              <a:ext uri="{FF2B5EF4-FFF2-40B4-BE49-F238E27FC236}">
                <a16:creationId xmlns:a16="http://schemas.microsoft.com/office/drawing/2014/main" id="{6B6757BE-4FDC-E6B1-60A4-5EA837903E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44850" y="669925"/>
            <a:ext cx="4800600" cy="3176588"/>
          </a:xfrm>
          <a:prstGeom prst="rect">
            <a:avLst/>
          </a:prstGeom>
          <a:extLst>
            <a:ext uri="{909E8E84-426E-40DD-AFC4-6F175D3DCCD1}">
              <a14:hiddenFill xmlns:a14="http://schemas.microsoft.com/office/drawing/2010/main">
                <a:solidFill>
                  <a:srgbClr val="FFFFFF"/>
                </a:solidFill>
              </a14:hiddenFill>
            </a:ext>
          </a:extLst>
        </p:spPr>
      </p:pic>
      <p:pic>
        <p:nvPicPr>
          <p:cNvPr id="3080" name="Picture 8" descr="Symbolism: How This Literary Device Is Used, With Examples">
            <a:extLst>
              <a:ext uri="{FF2B5EF4-FFF2-40B4-BE49-F238E27FC236}">
                <a16:creationId xmlns:a16="http://schemas.microsoft.com/office/drawing/2014/main" id="{6D60FAFA-C7FE-8793-305D-6B5026DEE40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20063" y="669925"/>
            <a:ext cx="3427413" cy="1620838"/>
          </a:xfrm>
          <a:prstGeom prst="rect">
            <a:avLst/>
          </a:prstGeom>
          <a:extLst>
            <a:ext uri="{909E8E84-426E-40DD-AFC4-6F175D3DCCD1}">
              <a14:hiddenFill xmlns:a14="http://schemas.microsoft.com/office/drawing/2010/main">
                <a:solidFill>
                  <a:srgbClr val="FFFFFF"/>
                </a:solidFill>
              </a14:hiddenFill>
            </a:ext>
          </a:extLst>
        </p:spPr>
      </p:pic>
      <p:pic>
        <p:nvPicPr>
          <p:cNvPr id="3084" name="Picture 12" descr="9 tips for creating an effective budget">
            <a:extLst>
              <a:ext uri="{FF2B5EF4-FFF2-40B4-BE49-F238E27FC236}">
                <a16:creationId xmlns:a16="http://schemas.microsoft.com/office/drawing/2014/main" id="{3666392F-BF41-8F94-3FBC-277E1A5D088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20063" y="2365375"/>
            <a:ext cx="3427413" cy="1482725"/>
          </a:xfrm>
          <a:prstGeom prst="rect">
            <a:avLst/>
          </a:prstGeom>
          <a:extLst>
            <a:ext uri="{909E8E84-426E-40DD-AFC4-6F175D3DCCD1}">
              <a14:hiddenFill xmlns:a14="http://schemas.microsoft.com/office/drawing/2010/main">
                <a:solidFill>
                  <a:srgbClr val="FFFFFF"/>
                </a:solidFill>
              </a14:hiddenFill>
            </a:ext>
          </a:extLst>
        </p:spPr>
      </p:pic>
      <p:pic>
        <p:nvPicPr>
          <p:cNvPr id="3078" name="Picture 6" descr="How Positive Reinforcement is Used in ABA">
            <a:extLst>
              <a:ext uri="{FF2B5EF4-FFF2-40B4-BE49-F238E27FC236}">
                <a16:creationId xmlns:a16="http://schemas.microsoft.com/office/drawing/2014/main" id="{60A6542B-49BB-B091-24DA-94B753BA39D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12822" y="3958431"/>
            <a:ext cx="1328738" cy="862013"/>
          </a:xfrm>
          <a:prstGeom prst="rect">
            <a:avLst/>
          </a:prstGeom>
          <a:extLst>
            <a:ext uri="{909E8E84-426E-40DD-AFC4-6F175D3DCCD1}">
              <a14:hiddenFill xmlns:a14="http://schemas.microsoft.com/office/drawing/2010/main">
                <a:solidFill>
                  <a:srgbClr val="FFFFFF"/>
                </a:solidFill>
              </a14:hiddenFill>
            </a:ext>
          </a:extLst>
        </p:spPr>
      </p:pic>
      <p:pic>
        <p:nvPicPr>
          <p:cNvPr id="3076" name="Picture 4" descr="Filter Icon Vector Art, Icons, and Graphics for Free Download">
            <a:extLst>
              <a:ext uri="{FF2B5EF4-FFF2-40B4-BE49-F238E27FC236}">
                <a16:creationId xmlns:a16="http://schemas.microsoft.com/office/drawing/2014/main" id="{83F94A49-6B1A-C248-F22B-4EA224BE607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91390" y="4857750"/>
            <a:ext cx="1328738" cy="1328738"/>
          </a:xfrm>
          <a:prstGeom prst="rect">
            <a:avLst/>
          </a:prstGeom>
          <a:extLst>
            <a:ext uri="{909E8E84-426E-40DD-AFC4-6F175D3DCCD1}">
              <a14:hiddenFill xmlns:a14="http://schemas.microsoft.com/office/drawing/2010/main">
                <a:solidFill>
                  <a:srgbClr val="FFFFFF"/>
                </a:solidFill>
              </a14:hiddenFill>
            </a:ext>
          </a:extLst>
        </p:spPr>
      </p:pic>
      <p:pic>
        <p:nvPicPr>
          <p:cNvPr id="3086" name="Picture 14" descr="Intuitive Navigation for Modern Screen Sizes | Tourism Marketing Agency">
            <a:extLst>
              <a:ext uri="{FF2B5EF4-FFF2-40B4-BE49-F238E27FC236}">
                <a16:creationId xmlns:a16="http://schemas.microsoft.com/office/drawing/2014/main" id="{6FE307DF-C9BA-A502-3D93-F9BE0B032D8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140450" y="3921125"/>
            <a:ext cx="5408613" cy="2265363"/>
          </a:xfrm>
          <a:prstGeom prst="rect">
            <a:avLst/>
          </a:prstGeom>
          <a:extLst>
            <a:ext uri="{909E8E84-426E-40DD-AFC4-6F175D3DCCD1}">
              <a14:hiddenFill xmlns:a14="http://schemas.microsoft.com/office/drawing/2010/main">
                <a:solidFill>
                  <a:srgbClr val="FFFFFF"/>
                </a:solidFill>
              </a14:hiddenFill>
            </a:ext>
          </a:extLst>
        </p:spPr>
      </p:pic>
      <p:pic>
        <p:nvPicPr>
          <p:cNvPr id="3092" name="Picture 20" descr="Building Community | Youth Collaboratory">
            <a:extLst>
              <a:ext uri="{FF2B5EF4-FFF2-40B4-BE49-F238E27FC236}">
                <a16:creationId xmlns:a16="http://schemas.microsoft.com/office/drawing/2014/main" id="{72096A76-D22E-C283-A59D-BAF03008B60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42937" y="3980558"/>
            <a:ext cx="4269885" cy="2134943"/>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5B4EA4B1-FE31-5BB7-500D-8E8FB37314CF}"/>
              </a:ext>
            </a:extLst>
          </p:cNvPr>
          <p:cNvSpPr txBox="1"/>
          <p:nvPr/>
        </p:nvSpPr>
        <p:spPr>
          <a:xfrm>
            <a:off x="2907250" y="0"/>
            <a:ext cx="6381028" cy="523220"/>
          </a:xfrm>
          <a:prstGeom prst="rect">
            <a:avLst/>
          </a:prstGeom>
          <a:noFill/>
        </p:spPr>
        <p:txBody>
          <a:bodyPr wrap="square" rtlCol="0">
            <a:spAutoFit/>
          </a:bodyPr>
          <a:lstStyle/>
          <a:p>
            <a:pPr algn="ctr"/>
            <a:r>
              <a:rPr lang="en-GB" sz="2800" dirty="0"/>
              <a:t>Mood Board for User Needs</a:t>
            </a:r>
          </a:p>
        </p:txBody>
      </p:sp>
    </p:spTree>
    <p:extLst>
      <p:ext uri="{BB962C8B-B14F-4D97-AF65-F5344CB8AC3E}">
        <p14:creationId xmlns:p14="http://schemas.microsoft.com/office/powerpoint/2010/main" val="24195278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5AA03EDC-7067-4DFF-B672-541D016AA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4722B45F-60C7-8C97-2826-9CE6B0B65511}"/>
              </a:ext>
            </a:extLst>
          </p:cNvPr>
          <p:cNvSpPr>
            <a:spLocks noGrp="1" noRot="1" noMove="1" noResize="1" noEditPoints="1" noAdjustHandles="1" noChangeArrowheads="1" noChangeShapeType="1"/>
          </p:cNvSpPr>
          <p:nvPr/>
        </p:nvSpPr>
        <p:spPr>
          <a:xfrm>
            <a:off x="0" y="-16004"/>
            <a:ext cx="12192000" cy="6874003"/>
          </a:xfrm>
          <a:prstGeom prst="rect">
            <a:avLst/>
          </a:prstGeom>
          <a:solidFill>
            <a:srgbClr val="ECE5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a:extLst>
              <a:ext uri="{FF2B5EF4-FFF2-40B4-BE49-F238E27FC236}">
                <a16:creationId xmlns:a16="http://schemas.microsoft.com/office/drawing/2014/main" id="{0EBF3E39-B0BE-496A-8604-9007470FFA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000" cy="6865473"/>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8F11AC96-3862-E4DF-C89F-1B3D359F1E8E}"/>
              </a:ext>
            </a:extLst>
          </p:cNvPr>
          <p:cNvSpPr/>
          <p:nvPr/>
        </p:nvSpPr>
        <p:spPr>
          <a:xfrm>
            <a:off x="0" y="-180976"/>
            <a:ext cx="6096000" cy="7324725"/>
          </a:xfrm>
          <a:prstGeom prst="rect">
            <a:avLst/>
          </a:prstGeom>
          <a:solidFill>
            <a:srgbClr val="9B66E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600" dirty="0"/>
              <a:t>v</a:t>
            </a:r>
          </a:p>
        </p:txBody>
      </p:sp>
      <p:sp>
        <p:nvSpPr>
          <p:cNvPr id="2" name="Title 1">
            <a:extLst>
              <a:ext uri="{FF2B5EF4-FFF2-40B4-BE49-F238E27FC236}">
                <a16:creationId xmlns:a16="http://schemas.microsoft.com/office/drawing/2014/main" id="{97799B6D-FFCF-614D-6498-B287920AA738}"/>
              </a:ext>
            </a:extLst>
          </p:cNvPr>
          <p:cNvSpPr>
            <a:spLocks noGrp="1"/>
          </p:cNvSpPr>
          <p:nvPr>
            <p:ph type="title"/>
          </p:nvPr>
        </p:nvSpPr>
        <p:spPr>
          <a:xfrm>
            <a:off x="871442" y="685800"/>
            <a:ext cx="4353116" cy="1474666"/>
          </a:xfrm>
        </p:spPr>
        <p:txBody>
          <a:bodyPr anchor="b">
            <a:normAutofit/>
          </a:bodyPr>
          <a:lstStyle/>
          <a:p>
            <a:pPr algn="ctr"/>
            <a:r>
              <a:rPr lang="en-GB" sz="3200" dirty="0">
                <a:solidFill>
                  <a:schemeClr val="bg1"/>
                </a:solidFill>
              </a:rPr>
              <a:t>Research – Secondary research</a:t>
            </a:r>
          </a:p>
        </p:txBody>
      </p:sp>
      <p:sp>
        <p:nvSpPr>
          <p:cNvPr id="3" name="Content Placeholder 2">
            <a:extLst>
              <a:ext uri="{FF2B5EF4-FFF2-40B4-BE49-F238E27FC236}">
                <a16:creationId xmlns:a16="http://schemas.microsoft.com/office/drawing/2014/main" id="{7B4E3ADA-3491-B3B9-DB40-0BD9773F7A34}"/>
              </a:ext>
            </a:extLst>
          </p:cNvPr>
          <p:cNvSpPr>
            <a:spLocks noGrp="1"/>
          </p:cNvSpPr>
          <p:nvPr>
            <p:ph idx="1"/>
          </p:nvPr>
        </p:nvSpPr>
        <p:spPr>
          <a:xfrm>
            <a:off x="871442" y="2447337"/>
            <a:ext cx="4353116" cy="3770434"/>
          </a:xfrm>
        </p:spPr>
        <p:txBody>
          <a:bodyPr anchor="t">
            <a:normAutofit/>
          </a:bodyPr>
          <a:lstStyle/>
          <a:p>
            <a:pPr marL="0" indent="0">
              <a:buNone/>
            </a:pPr>
            <a:r>
              <a:rPr lang="en-GB" sz="2000" dirty="0">
                <a:solidFill>
                  <a:schemeClr val="bg1"/>
                </a:solidFill>
              </a:rPr>
              <a:t>“In 2017–18, mature students (aged 21 and over) accounted for 26.7% of first degree entrants”</a:t>
            </a:r>
          </a:p>
          <a:p>
            <a:pPr marL="0" indent="0">
              <a:buNone/>
            </a:pPr>
            <a:r>
              <a:rPr lang="en-GB" sz="1400" dirty="0">
                <a:solidFill>
                  <a:schemeClr val="bg1"/>
                </a:solidFill>
              </a:rPr>
              <a:t>Universities UK (2019) </a:t>
            </a:r>
            <a:r>
              <a:rPr lang="en-GB" sz="1400" i="1" dirty="0">
                <a:solidFill>
                  <a:schemeClr val="bg1"/>
                </a:solidFill>
              </a:rPr>
              <a:t>High Education in Facts and Figures 2019 </a:t>
            </a:r>
            <a:r>
              <a:rPr lang="en-GB" sz="1400" dirty="0">
                <a:solidFill>
                  <a:schemeClr val="bg1"/>
                </a:solidFill>
              </a:rPr>
              <a:t>[online]. London: Universities UK. Available from: </a:t>
            </a:r>
            <a:r>
              <a:rPr lang="en-GB" sz="1400" dirty="0">
                <a:solidFill>
                  <a:schemeClr val="bg1"/>
                </a:solidFill>
                <a:hlinkClick r:id="rId2">
                  <a:extLst>
                    <a:ext uri="{A12FA001-AC4F-418D-AE19-62706E023703}">
                      <ahyp:hlinkClr xmlns:ahyp="http://schemas.microsoft.com/office/drawing/2018/hyperlinkcolor" val="tx"/>
                    </a:ext>
                  </a:extLst>
                </a:hlinkClick>
              </a:rPr>
              <a:t>https://www.universitiesuk.ac.uk/sites/default/files/field/downloads/2021-08/higher-education-facts-and-figures-2019.pdf</a:t>
            </a:r>
            <a:r>
              <a:rPr lang="en-GB" sz="1400" dirty="0">
                <a:solidFill>
                  <a:schemeClr val="bg1"/>
                </a:solidFill>
              </a:rPr>
              <a:t> [Accessed 13 March 2023]</a:t>
            </a:r>
            <a:endParaRPr lang="en-GB" sz="1400" i="1" dirty="0">
              <a:solidFill>
                <a:schemeClr val="bg1"/>
              </a:solidFill>
            </a:endParaRPr>
          </a:p>
        </p:txBody>
      </p:sp>
      <p:pic>
        <p:nvPicPr>
          <p:cNvPr id="7" name="Picture 6">
            <a:extLst>
              <a:ext uri="{FF2B5EF4-FFF2-40B4-BE49-F238E27FC236}">
                <a16:creationId xmlns:a16="http://schemas.microsoft.com/office/drawing/2014/main" id="{EAA2286F-D895-86BE-541F-CC8FD6527912}"/>
              </a:ext>
            </a:extLst>
          </p:cNvPr>
          <p:cNvPicPr>
            <a:picLocks noChangeAspect="1"/>
          </p:cNvPicPr>
          <p:nvPr/>
        </p:nvPicPr>
        <p:blipFill rotWithShape="1">
          <a:blip r:embed="rId3"/>
          <a:srcRect l="40909" t="36551" r="25606" b="34680"/>
          <a:stretch/>
        </p:blipFill>
        <p:spPr>
          <a:xfrm>
            <a:off x="6781801" y="2102613"/>
            <a:ext cx="4797056" cy="2698343"/>
          </a:xfrm>
          <a:prstGeom prst="rect">
            <a:avLst/>
          </a:prstGeom>
        </p:spPr>
      </p:pic>
    </p:spTree>
    <p:extLst>
      <p:ext uri="{BB962C8B-B14F-4D97-AF65-F5344CB8AC3E}">
        <p14:creationId xmlns:p14="http://schemas.microsoft.com/office/powerpoint/2010/main" val="40304363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7">
            <a:extLst>
              <a:ext uri="{FF2B5EF4-FFF2-40B4-BE49-F238E27FC236}">
                <a16:creationId xmlns:a16="http://schemas.microsoft.com/office/drawing/2014/main" id="{3AD318CC-E2A8-4E27-9548-A047A78999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A0790AD-CA65-B088-0D5F-5B4C69F21A22}"/>
              </a:ext>
            </a:extLst>
          </p:cNvPr>
          <p:cNvSpPr>
            <a:spLocks noGrp="1" noRot="1" noMove="1" noResize="1" noEditPoints="1" noAdjustHandles="1" noChangeArrowheads="1" noChangeShapeType="1"/>
          </p:cNvSpPr>
          <p:nvPr/>
        </p:nvSpPr>
        <p:spPr>
          <a:xfrm>
            <a:off x="0" y="-16004"/>
            <a:ext cx="12191999" cy="6874004"/>
          </a:xfrm>
          <a:prstGeom prst="rect">
            <a:avLst/>
          </a:prstGeom>
          <a:solidFill>
            <a:srgbClr val="ECE5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4AD92F6E-F4EF-2CCE-645D-FBCEFFC61FF2}"/>
              </a:ext>
            </a:extLst>
          </p:cNvPr>
          <p:cNvSpPr>
            <a:spLocks noGrp="1"/>
          </p:cNvSpPr>
          <p:nvPr>
            <p:ph type="title"/>
          </p:nvPr>
        </p:nvSpPr>
        <p:spPr>
          <a:xfrm>
            <a:off x="645065" y="1463040"/>
            <a:ext cx="3796306" cy="2690949"/>
          </a:xfrm>
        </p:spPr>
        <p:txBody>
          <a:bodyPr anchor="t">
            <a:normAutofit/>
          </a:bodyPr>
          <a:lstStyle/>
          <a:p>
            <a:r>
              <a:rPr lang="en-GB" sz="4800" dirty="0"/>
              <a:t>Research - Secondary Research </a:t>
            </a:r>
          </a:p>
        </p:txBody>
      </p:sp>
      <p:grpSp>
        <p:nvGrpSpPr>
          <p:cNvPr id="17" name="Group 9">
            <a:extLst>
              <a:ext uri="{FF2B5EF4-FFF2-40B4-BE49-F238E27FC236}">
                <a16:creationId xmlns:a16="http://schemas.microsoft.com/office/drawing/2014/main" id="{B14B560F-9DD7-4302-A60B-EBD3EF59B07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09667" y="4415246"/>
            <a:ext cx="11982332" cy="2087795"/>
            <a:chOff x="143163" y="5763486"/>
            <a:chExt cx="11982332" cy="739555"/>
          </a:xfrm>
        </p:grpSpPr>
        <p:sp>
          <p:nvSpPr>
            <p:cNvPr id="11" name="Rectangle 10">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357444" y="5763486"/>
              <a:ext cx="11768051" cy="73955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1">
              <a:extLst>
                <a:ext uri="{FF2B5EF4-FFF2-40B4-BE49-F238E27FC236}">
                  <a16:creationId xmlns:a16="http://schemas.microsoft.com/office/drawing/2014/main" id="{C21D6966-343E-49AC-A026-D2497E0C3CA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143163" y="5763486"/>
              <a:ext cx="1" cy="739555"/>
            </a:xfrm>
            <a:prstGeom prst="line">
              <a:avLst/>
            </a:prstGeom>
            <a:ln w="17780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4" name="Rectangle 3">
            <a:extLst>
              <a:ext uri="{FF2B5EF4-FFF2-40B4-BE49-F238E27FC236}">
                <a16:creationId xmlns:a16="http://schemas.microsoft.com/office/drawing/2014/main" id="{608669AF-0950-4BB6-1D05-88F3F7E75280}"/>
              </a:ext>
            </a:extLst>
          </p:cNvPr>
          <p:cNvSpPr/>
          <p:nvPr/>
        </p:nvSpPr>
        <p:spPr>
          <a:xfrm>
            <a:off x="419335" y="4415245"/>
            <a:ext cx="11772664" cy="2087795"/>
          </a:xfrm>
          <a:prstGeom prst="rect">
            <a:avLst/>
          </a:prstGeom>
          <a:solidFill>
            <a:srgbClr val="8332A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600" dirty="0"/>
              <a:t>v</a:t>
            </a:r>
          </a:p>
        </p:txBody>
      </p:sp>
      <p:sp>
        <p:nvSpPr>
          <p:cNvPr id="19" name="Rectangle 13">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3706" y="587829"/>
            <a:ext cx="6505300" cy="568234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37890A30-B68B-CB22-9F62-E2874ACB83EE}"/>
              </a:ext>
            </a:extLst>
          </p:cNvPr>
          <p:cNvSpPr/>
          <p:nvPr/>
        </p:nvSpPr>
        <p:spPr>
          <a:xfrm>
            <a:off x="5133706" y="571824"/>
            <a:ext cx="6505299" cy="5771825"/>
          </a:xfrm>
          <a:prstGeom prst="rect">
            <a:avLst/>
          </a:prstGeom>
          <a:solidFill>
            <a:srgbClr val="9B66E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p>
        </p:txBody>
      </p:sp>
      <p:sp>
        <p:nvSpPr>
          <p:cNvPr id="3" name="Content Placeholder 2">
            <a:extLst>
              <a:ext uri="{FF2B5EF4-FFF2-40B4-BE49-F238E27FC236}">
                <a16:creationId xmlns:a16="http://schemas.microsoft.com/office/drawing/2014/main" id="{9965FF6F-4924-EFCB-454D-DE5484EAA113}"/>
              </a:ext>
            </a:extLst>
          </p:cNvPr>
          <p:cNvSpPr>
            <a:spLocks noGrp="1"/>
          </p:cNvSpPr>
          <p:nvPr>
            <p:ph idx="1"/>
          </p:nvPr>
        </p:nvSpPr>
        <p:spPr>
          <a:xfrm>
            <a:off x="5656218" y="1463039"/>
            <a:ext cx="5542387" cy="4300447"/>
          </a:xfrm>
        </p:spPr>
        <p:txBody>
          <a:bodyPr anchor="t">
            <a:normAutofit/>
          </a:bodyPr>
          <a:lstStyle/>
          <a:p>
            <a:pPr marL="0" indent="0">
              <a:buNone/>
            </a:pPr>
            <a:r>
              <a:rPr lang="en-GB" sz="1500" dirty="0">
                <a:solidFill>
                  <a:schemeClr val="bg1"/>
                </a:solidFill>
                <a:ea typeface="Calibri" panose="020F0502020204030204" pitchFamily="34" charset="0"/>
                <a:cs typeface="Calibri" panose="020F0502020204030204" pitchFamily="34" charset="0"/>
              </a:rPr>
              <a:t>“</a:t>
            </a:r>
            <a:r>
              <a:rPr lang="en-GB" sz="1500" b="0" i="0" dirty="0">
                <a:solidFill>
                  <a:schemeClr val="bg1"/>
                </a:solidFill>
                <a:effectLst/>
                <a:ea typeface="Calibri" panose="020F0502020204030204" pitchFamily="34" charset="0"/>
                <a:cs typeface="Calibri" panose="020F0502020204030204" pitchFamily="34" charset="0"/>
              </a:rPr>
              <a:t>University policy to improve students’ diets should incorporate efforts to promote student engagement in cooking and food preparation, and increased availability of low-cost healthier food items.” </a:t>
            </a:r>
          </a:p>
          <a:p>
            <a:pPr marL="0" indent="0">
              <a:buNone/>
            </a:pPr>
            <a:r>
              <a:rPr lang="en-US" sz="1100" dirty="0">
                <a:solidFill>
                  <a:schemeClr val="bg1"/>
                </a:solidFill>
                <a:ea typeface="Calibri" panose="020F0502020204030204" pitchFamily="34" charset="0"/>
                <a:cs typeface="Calibri" panose="020F0502020204030204" pitchFamily="34" charset="0"/>
              </a:rPr>
              <a:t>E. F. </a:t>
            </a:r>
            <a:r>
              <a:rPr lang="en-US" sz="1100" dirty="0" err="1">
                <a:solidFill>
                  <a:schemeClr val="bg1"/>
                </a:solidFill>
                <a:ea typeface="Calibri" panose="020F0502020204030204" pitchFamily="34" charset="0"/>
                <a:cs typeface="Calibri" panose="020F0502020204030204" pitchFamily="34" charset="0"/>
              </a:rPr>
              <a:t>Sprake</a:t>
            </a:r>
            <a:r>
              <a:rPr lang="en-US" sz="1100" dirty="0">
                <a:solidFill>
                  <a:schemeClr val="bg1"/>
                </a:solidFill>
                <a:ea typeface="Calibri" panose="020F0502020204030204" pitchFamily="34" charset="0"/>
                <a:cs typeface="Calibri" panose="020F0502020204030204" pitchFamily="34" charset="0"/>
              </a:rPr>
              <a:t> (2018) </a:t>
            </a:r>
            <a:r>
              <a:rPr lang="en-GB" sz="1100" i="1" dirty="0">
                <a:solidFill>
                  <a:schemeClr val="bg1"/>
                </a:solidFill>
                <a:effectLst/>
                <a:ea typeface="Calibri" panose="020F0502020204030204" pitchFamily="34" charset="0"/>
                <a:cs typeface="Calibri" panose="020F0502020204030204" pitchFamily="34" charset="0"/>
              </a:rPr>
              <a:t>Dietary patterns of university students in the UK: a cross-sectional study. </a:t>
            </a:r>
            <a:r>
              <a:rPr lang="en-GB" sz="1100" dirty="0">
                <a:solidFill>
                  <a:schemeClr val="bg1"/>
                </a:solidFill>
                <a:effectLst/>
                <a:ea typeface="Calibri" panose="020F0502020204030204" pitchFamily="34" charset="0"/>
                <a:cs typeface="Calibri" panose="020F0502020204030204" pitchFamily="34" charset="0"/>
              </a:rPr>
              <a:t>Available from: </a:t>
            </a:r>
            <a:r>
              <a:rPr lang="en-GB" sz="1100" dirty="0">
                <a:solidFill>
                  <a:schemeClr val="bg1"/>
                </a:solidFill>
                <a:effectLst/>
                <a:ea typeface="Calibri" panose="020F0502020204030204" pitchFamily="34" charset="0"/>
                <a:cs typeface="Calibri" panose="020F0502020204030204" pitchFamily="34" charset="0"/>
                <a:hlinkClick r:id="rId2">
                  <a:extLst>
                    <a:ext uri="{A12FA001-AC4F-418D-AE19-62706E023703}">
                      <ahyp:hlinkClr xmlns:ahyp="http://schemas.microsoft.com/office/drawing/2018/hyperlinkcolor" val="tx"/>
                    </a:ext>
                  </a:extLst>
                </a:hlinkClick>
              </a:rPr>
              <a:t>https://nutritionj.biomedcentral.com/articles/10.1186/s12937-018-0398-y</a:t>
            </a:r>
            <a:r>
              <a:rPr lang="en-GB" sz="1100" dirty="0">
                <a:solidFill>
                  <a:schemeClr val="bg1"/>
                </a:solidFill>
                <a:effectLst/>
                <a:ea typeface="Calibri" panose="020F0502020204030204" pitchFamily="34" charset="0"/>
                <a:cs typeface="Calibri" panose="020F0502020204030204" pitchFamily="34" charset="0"/>
              </a:rPr>
              <a:t> [Accessed 25 October 2022]</a:t>
            </a:r>
            <a:endParaRPr lang="en-GB" sz="1100" i="1" dirty="0">
              <a:solidFill>
                <a:schemeClr val="bg1"/>
              </a:solidFill>
              <a:effectLst/>
              <a:ea typeface="Calibri" panose="020F0502020204030204" pitchFamily="34" charset="0"/>
              <a:cs typeface="Calibri" panose="020F0502020204030204" pitchFamily="34" charset="0"/>
            </a:endParaRPr>
          </a:p>
          <a:p>
            <a:pPr marL="0" indent="0">
              <a:buNone/>
            </a:pPr>
            <a:endParaRPr lang="en-GB" sz="1500" dirty="0">
              <a:solidFill>
                <a:schemeClr val="bg1"/>
              </a:solidFill>
            </a:endParaRPr>
          </a:p>
          <a:p>
            <a:pPr marL="0" indent="0">
              <a:buNone/>
            </a:pPr>
            <a:r>
              <a:rPr lang="en-US" sz="1500" dirty="0">
                <a:solidFill>
                  <a:schemeClr val="bg1"/>
                </a:solidFill>
                <a:ea typeface="Calibri" panose="020F0502020204030204" pitchFamily="34" charset="0"/>
                <a:cs typeface="Calibri" panose="020F0502020204030204" pitchFamily="34" charset="0"/>
              </a:rPr>
              <a:t>“…</a:t>
            </a:r>
            <a:r>
              <a:rPr lang="en-GB" sz="1500" b="0" i="0" dirty="0">
                <a:solidFill>
                  <a:schemeClr val="bg1"/>
                </a:solidFill>
                <a:effectLst/>
                <a:ea typeface="Calibri" panose="020F0502020204030204" pitchFamily="34" charset="0"/>
                <a:cs typeface="Calibri" panose="020F0502020204030204" pitchFamily="34" charset="0"/>
              </a:rPr>
              <a:t>the most common factors that are reported as barriers to a healthy diet are time constraints, the high price of food items, and their availability, followed by the lack of motivation in food preparation</a:t>
            </a:r>
            <a:r>
              <a:rPr lang="en-US" sz="1500" b="0" i="0" dirty="0">
                <a:solidFill>
                  <a:schemeClr val="bg1"/>
                </a:solidFill>
                <a:effectLst/>
                <a:ea typeface="Calibri" panose="020F0502020204030204" pitchFamily="34" charset="0"/>
                <a:cs typeface="Calibri" panose="020F0502020204030204" pitchFamily="34" charset="0"/>
              </a:rPr>
              <a:t>…”</a:t>
            </a:r>
            <a:r>
              <a:rPr lang="en-US" sz="1500" dirty="0">
                <a:solidFill>
                  <a:schemeClr val="bg1"/>
                </a:solidFill>
                <a:ea typeface="Calibri" panose="020F0502020204030204" pitchFamily="34" charset="0"/>
                <a:cs typeface="Calibri" panose="020F0502020204030204" pitchFamily="34" charset="0"/>
              </a:rPr>
              <a:t> </a:t>
            </a:r>
          </a:p>
          <a:p>
            <a:pPr marL="0" indent="0">
              <a:buNone/>
            </a:pPr>
            <a:r>
              <a:rPr lang="en-US" sz="1100" dirty="0">
                <a:solidFill>
                  <a:schemeClr val="bg1"/>
                </a:solidFill>
                <a:ea typeface="Calibri" panose="020F0502020204030204" pitchFamily="34" charset="0"/>
                <a:cs typeface="Calibri" panose="020F0502020204030204" pitchFamily="34" charset="0"/>
              </a:rPr>
              <a:t>(</a:t>
            </a:r>
            <a:r>
              <a:rPr lang="en-US" sz="1100" dirty="0" err="1">
                <a:solidFill>
                  <a:schemeClr val="bg1"/>
                </a:solidFill>
                <a:ea typeface="Calibri" panose="020F0502020204030204" pitchFamily="34" charset="0"/>
                <a:cs typeface="Calibri" panose="020F0502020204030204" pitchFamily="34" charset="0"/>
              </a:rPr>
              <a:t>Sogari</a:t>
            </a:r>
            <a:r>
              <a:rPr lang="en-US" sz="1100" dirty="0">
                <a:solidFill>
                  <a:schemeClr val="bg1"/>
                </a:solidFill>
                <a:ea typeface="Calibri" panose="020F0502020204030204" pitchFamily="34" charset="0"/>
                <a:cs typeface="Calibri" panose="020F0502020204030204" pitchFamily="34" charset="0"/>
              </a:rPr>
              <a:t>, G (2018) </a:t>
            </a:r>
            <a:r>
              <a:rPr lang="en-GB" sz="1100" b="0" i="1" dirty="0">
                <a:solidFill>
                  <a:schemeClr val="bg1"/>
                </a:solidFill>
                <a:effectLst/>
                <a:ea typeface="Calibri" panose="020F0502020204030204" pitchFamily="34" charset="0"/>
                <a:cs typeface="Calibri" panose="020F0502020204030204" pitchFamily="34" charset="0"/>
              </a:rPr>
              <a:t>College Students and Eating Habits: A Study Using An Ecological Model for Healthy </a:t>
            </a:r>
            <a:r>
              <a:rPr lang="en-GB" sz="1100" b="0" i="1" dirty="0" err="1">
                <a:solidFill>
                  <a:schemeClr val="bg1"/>
                </a:solidFill>
                <a:effectLst/>
                <a:ea typeface="Calibri" panose="020F0502020204030204" pitchFamily="34" charset="0"/>
                <a:cs typeface="Calibri" panose="020F0502020204030204" pitchFamily="34" charset="0"/>
              </a:rPr>
              <a:t>Behavior</a:t>
            </a:r>
            <a:r>
              <a:rPr lang="en-GB" sz="1100" b="0" i="1" dirty="0">
                <a:solidFill>
                  <a:schemeClr val="bg1"/>
                </a:solidFill>
                <a:effectLst/>
                <a:ea typeface="Calibri" panose="020F0502020204030204" pitchFamily="34" charset="0"/>
                <a:cs typeface="Calibri" panose="020F0502020204030204" pitchFamily="34" charset="0"/>
              </a:rPr>
              <a:t>. </a:t>
            </a:r>
            <a:r>
              <a:rPr lang="en-GB" sz="1100" dirty="0">
                <a:solidFill>
                  <a:schemeClr val="bg1"/>
                </a:solidFill>
                <a:ea typeface="Calibri" panose="020F0502020204030204" pitchFamily="34" charset="0"/>
                <a:cs typeface="Calibri" panose="020F0502020204030204" pitchFamily="34" charset="0"/>
              </a:rPr>
              <a:t>Available from: </a:t>
            </a:r>
            <a:r>
              <a:rPr lang="en-GB" sz="1100" dirty="0">
                <a:solidFill>
                  <a:schemeClr val="bg1"/>
                </a:solidFill>
                <a:ea typeface="Calibri" panose="020F0502020204030204" pitchFamily="34" charset="0"/>
                <a:cs typeface="Calibri" panose="020F0502020204030204" pitchFamily="34" charset="0"/>
                <a:hlinkClick r:id="rId3">
                  <a:extLst>
                    <a:ext uri="{A12FA001-AC4F-418D-AE19-62706E023703}">
                      <ahyp:hlinkClr xmlns:ahyp="http://schemas.microsoft.com/office/drawing/2018/hyperlinkcolor" val="tx"/>
                    </a:ext>
                  </a:extLst>
                </a:hlinkClick>
              </a:rPr>
              <a:t>https://www.ncbi.nlm.nih.gov/pmc/articles/PMC6315356/</a:t>
            </a:r>
            <a:r>
              <a:rPr lang="en-GB" sz="1100" dirty="0">
                <a:solidFill>
                  <a:schemeClr val="bg1"/>
                </a:solidFill>
                <a:ea typeface="Calibri" panose="020F0502020204030204" pitchFamily="34" charset="0"/>
                <a:cs typeface="Calibri" panose="020F0502020204030204" pitchFamily="34" charset="0"/>
              </a:rPr>
              <a:t> [Accessed 25 October 2022]</a:t>
            </a:r>
            <a:endParaRPr lang="en-GB" sz="1100" b="0" i="1" dirty="0">
              <a:solidFill>
                <a:schemeClr val="bg1"/>
              </a:solidFill>
              <a:effectLst/>
              <a:ea typeface="Calibri" panose="020F0502020204030204" pitchFamily="34" charset="0"/>
              <a:cs typeface="Calibri" panose="020F0502020204030204" pitchFamily="34" charset="0"/>
            </a:endParaRPr>
          </a:p>
          <a:p>
            <a:pPr marL="0" indent="0">
              <a:buNone/>
            </a:pPr>
            <a:endParaRPr lang="en-US" sz="1500" dirty="0">
              <a:solidFill>
                <a:schemeClr val="bg1"/>
              </a:solidFill>
            </a:endParaRPr>
          </a:p>
          <a:p>
            <a:pPr marL="0" indent="0">
              <a:buNone/>
            </a:pPr>
            <a:endParaRPr lang="en-US" sz="1500" dirty="0">
              <a:solidFill>
                <a:schemeClr val="bg1"/>
              </a:solidFill>
            </a:endParaRPr>
          </a:p>
          <a:p>
            <a:pPr marL="0" indent="0">
              <a:buNone/>
            </a:pPr>
            <a:endParaRPr lang="en-GB" sz="1500" dirty="0"/>
          </a:p>
        </p:txBody>
      </p:sp>
      <p:sp>
        <p:nvSpPr>
          <p:cNvPr id="5" name="Rectangle 4">
            <a:extLst>
              <a:ext uri="{FF2B5EF4-FFF2-40B4-BE49-F238E27FC236}">
                <a16:creationId xmlns:a16="http://schemas.microsoft.com/office/drawing/2014/main" id="{C4B4F57C-0470-DCFC-2DFD-0742FE0C896B}"/>
              </a:ext>
            </a:extLst>
          </p:cNvPr>
          <p:cNvSpPr/>
          <p:nvPr/>
        </p:nvSpPr>
        <p:spPr>
          <a:xfrm>
            <a:off x="131788" y="4415244"/>
            <a:ext cx="152883" cy="2087795"/>
          </a:xfrm>
          <a:prstGeom prst="rect">
            <a:avLst/>
          </a:prstGeom>
          <a:solidFill>
            <a:srgbClr val="8332A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p>
        </p:txBody>
      </p:sp>
    </p:spTree>
    <p:extLst>
      <p:ext uri="{BB962C8B-B14F-4D97-AF65-F5344CB8AC3E}">
        <p14:creationId xmlns:p14="http://schemas.microsoft.com/office/powerpoint/2010/main" val="69902247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4512</TotalTime>
  <Words>790</Words>
  <Application>Microsoft Office PowerPoint</Application>
  <PresentationFormat>Widescreen</PresentationFormat>
  <Paragraphs>86</Paragraphs>
  <Slides>16</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16</vt:i4>
      </vt:variant>
    </vt:vector>
  </HeadingPairs>
  <TitlesOfParts>
    <vt:vector size="25" baseType="lpstr">
      <vt:lpstr>Meiryo</vt:lpstr>
      <vt:lpstr>Arial</vt:lpstr>
      <vt:lpstr>Birds of Paradise  Personal use</vt:lpstr>
      <vt:lpstr>Calibri</vt:lpstr>
      <vt:lpstr>Calibri Light</vt:lpstr>
      <vt:lpstr>Century Gothic</vt:lpstr>
      <vt:lpstr>Cream Candy</vt:lpstr>
      <vt:lpstr>Rockwell Nova Light</vt:lpstr>
      <vt:lpstr>Office Theme</vt:lpstr>
      <vt:lpstr>PowerPoint Presentation</vt:lpstr>
      <vt:lpstr>Elevator pitch</vt:lpstr>
      <vt:lpstr>Persona</vt:lpstr>
      <vt:lpstr>PowerPoint Presentation</vt:lpstr>
      <vt:lpstr>PowerPoint Presentation</vt:lpstr>
      <vt:lpstr>User Journey</vt:lpstr>
      <vt:lpstr>PowerPoint Presentation</vt:lpstr>
      <vt:lpstr>Research – Secondary research</vt:lpstr>
      <vt:lpstr>Research - Secondary Research </vt:lpstr>
      <vt:lpstr>Research – UX practices</vt:lpstr>
      <vt:lpstr>PowerPoint Presentation</vt:lpstr>
      <vt:lpstr>Competitors - Yummly</vt:lpstr>
      <vt:lpstr>Competitors - BBC Good Food</vt:lpstr>
      <vt:lpstr>Logo</vt:lpstr>
      <vt:lpstr>Font</vt:lpstr>
      <vt:lpstr>Colour Pallet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Luke Hammond (Student)</dc:creator>
  <cp:lastModifiedBy>Luke Hammond (Student)</cp:lastModifiedBy>
  <cp:revision>73</cp:revision>
  <dcterms:created xsi:type="dcterms:W3CDTF">2023-03-10T16:01:15Z</dcterms:created>
  <dcterms:modified xsi:type="dcterms:W3CDTF">2023-03-14T15:19:54Z</dcterms:modified>
</cp:coreProperties>
</file>